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3"/>
  </p:notesMasterIdLst>
  <p:handoutMasterIdLst>
    <p:handoutMasterId r:id="rId104"/>
  </p:handoutMasterIdLst>
  <p:sldIdLst>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67" r:id="rId35"/>
    <p:sldId id="368" r:id="rId36"/>
    <p:sldId id="374" r:id="rId37"/>
    <p:sldId id="375" r:id="rId38"/>
    <p:sldId id="289" r:id="rId39"/>
    <p:sldId id="290" r:id="rId40"/>
    <p:sldId id="291" r:id="rId41"/>
    <p:sldId id="292" r:id="rId42"/>
    <p:sldId id="293" r:id="rId43"/>
    <p:sldId id="294" r:id="rId44"/>
    <p:sldId id="295" r:id="rId45"/>
    <p:sldId id="296" r:id="rId46"/>
    <p:sldId id="305"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initials="N" lastIdx="3" clrIdx="0"/>
  <p:cmAuthor id="1" name="Liz Cohen's" initials="LC" lastIdx="10" clrIdx="1"/>
  <p:cmAuthor id="2" name="Caffrey, Dawn" initials="CD" lastIdx="8" clrIdx="2">
    <p:extLst>
      <p:ext uri="{19B8F6BF-5375-455C-9EA6-DF929625EA0E}">
        <p15:presenceInfo xmlns:p15="http://schemas.microsoft.com/office/powerpoint/2012/main" xmlns="" userId="S-1-5-21-2019896198-308760431-1726288727-70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4A44"/>
    <a:srgbClr val="13343D"/>
    <a:srgbClr val="003366"/>
    <a:srgbClr val="092D31"/>
    <a:srgbClr val="003B3A"/>
    <a:srgbClr val="112D35"/>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2814" y="15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rotWithShape="1">
          <a:blip r:embed="rId2" cstate="print">
            <a:grayscl/>
            <a:extLst>
              <a:ext uri="{BEBA8EAE-BF5A-486C-A8C5-ECC9F3942E4B}">
                <a14:imgProps xmlns:a14="http://schemas.microsoft.com/office/drawing/2010/main" xmlns="">
                  <a14:imgLayer r:embed="rId3">
                    <a14:imgEffect>
                      <a14:sharpenSoften amount="9000"/>
                    </a14:imgEffect>
                  </a14:imgLayer>
                </a14:imgProps>
              </a:ext>
              <a:ext uri="{28A0092B-C50C-407E-A947-70E740481C1C}">
                <a14:useLocalDpi xmlns:a14="http://schemas.microsoft.com/office/drawing/2010/main" xmlns="" val="0"/>
              </a:ext>
            </a:extLst>
          </a:blip>
          <a:srcRect t="5932" b="7635"/>
          <a:stretch/>
        </p:blipFill>
        <p:spPr bwMode="auto">
          <a:xfrm>
            <a:off x="685800" y="30480"/>
            <a:ext cx="5943600" cy="883920"/>
          </a:xfrm>
          <a:prstGeom prst="rect">
            <a:avLst/>
          </a:prstGeom>
          <a:noFill/>
        </p:spPr>
      </p:pic>
    </p:spTree>
    <p:extLst>
      <p:ext uri="{BB962C8B-B14F-4D97-AF65-F5344CB8AC3E}">
        <p14:creationId xmlns:p14="http://schemas.microsoft.com/office/powerpoint/2010/main" xmlns="" val="1803466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EE7425-61BF-4A93-9D5B-7460FD2B9DC3}" type="datetimeFigureOut">
              <a:rPr lang="en-US" smtClean="0"/>
              <a:pPr/>
              <a:t>3/25/2015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9BDA90C-8B72-4DBD-9106-8D6DEB28C01A}" type="slidenum">
              <a:rPr lang="en-US" smtClean="0"/>
              <a:pPr/>
              <a:t>‹#›</a:t>
            </a:fld>
            <a:endParaRPr lang="en-US"/>
          </a:p>
        </p:txBody>
      </p:sp>
    </p:spTree>
    <p:extLst>
      <p:ext uri="{BB962C8B-B14F-4D97-AF65-F5344CB8AC3E}">
        <p14:creationId xmlns:p14="http://schemas.microsoft.com/office/powerpoint/2010/main" xmlns="" val="23136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y.clevelandclinic.org/neurological_institute/mellen-center-multiple-sclerosis/diseases-conditions/multiple-sclerosi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da.gov/Drugs/DrugSafety/PostmarketDrugSafetyInformationforPatientsandProviders/ucm126445.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inds.nih.gov/disorders/multiple_sclerosis/detail_multiple_sclerosis.ht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nationalmssociety.org/chapters/mnm/mediacenter/factsheetmultiplesclerosis/index.aspx" TargetMode="External"/><Relationship Id="rId4" Type="http://schemas.openxmlformats.org/officeDocument/2006/relationships/hyperlink" Target="http://www.nationalmssociety.org/chapters/ctn/take-action/index.aspx"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qualityforum.org/Topics/Effective_Communication_and_Care_Coordination.aspx"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tionalmssociety.org/chapters/mnm/mediacenter/factsheetmultiplesclerosis/index.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260475" y="722313"/>
            <a:ext cx="4794250" cy="3595687"/>
          </a:xfrm>
          <a:ln/>
        </p:spPr>
      </p:sp>
      <p:sp>
        <p:nvSpPr>
          <p:cNvPr id="1187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xmlns="" val="31807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260475" y="722313"/>
            <a:ext cx="4794250" cy="3595687"/>
          </a:xfrm>
          <a:ln/>
        </p:spPr>
      </p:sp>
      <p:sp>
        <p:nvSpPr>
          <p:cNvPr id="12902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Early diagnosis of MS is vital because it facilitates early patient counseling and treatment.  </a:t>
            </a:r>
          </a:p>
          <a:p>
            <a:r>
              <a:rPr lang="en-US" altLang="en-US" smtClean="0">
                <a:latin typeface="Arial" charset="0"/>
              </a:rPr>
              <a:t>Currently, no single diagnostic test is available—one of the factors that makes early diagnosis challenging.</a:t>
            </a:r>
          </a:p>
          <a:p>
            <a:r>
              <a:rPr lang="en-US" altLang="en-US" smtClean="0">
                <a:latin typeface="Arial" charset="0"/>
              </a:rPr>
              <a:t>Early treatment is optimal because it may reduce future injury and related issues.</a:t>
            </a:r>
          </a:p>
          <a:p>
            <a:r>
              <a:rPr lang="en-US" altLang="en-US" smtClean="0">
                <a:latin typeface="Arial" charset="0"/>
              </a:rPr>
              <a:t>Patients should be counseled about the importance of early treatment to encourage optimal treatment adherence.</a:t>
            </a:r>
          </a:p>
        </p:txBody>
      </p:sp>
    </p:spTree>
    <p:extLst>
      <p:ext uri="{BB962C8B-B14F-4D97-AF65-F5344CB8AC3E}">
        <p14:creationId xmlns:p14="http://schemas.microsoft.com/office/powerpoint/2010/main" xmlns="" val="281485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260475" y="722313"/>
            <a:ext cx="4794250" cy="3595687"/>
          </a:xfrm>
          <a:ln/>
        </p:spPr>
      </p:sp>
      <p:sp>
        <p:nvSpPr>
          <p:cNvPr id="3" name="Notes Placeholder 2"/>
          <p:cNvSpPr>
            <a:spLocks noGrp="1"/>
          </p:cNvSpPr>
          <p:nvPr>
            <p:ph type="body" idx="1"/>
          </p:nvPr>
        </p:nvSpPr>
        <p:spPr/>
        <p:txBody>
          <a:bodyPr>
            <a:normAutofit/>
          </a:bodyPr>
          <a:lstStyle/>
          <a:p>
            <a:pPr>
              <a:defRPr/>
            </a:pPr>
            <a:r>
              <a:rPr lang="en-US" sz="1400" dirty="0"/>
              <a:t>Some of the most common MS symptoms include: depression; fatigue; cognitive changes; spasticity; ambulation difficulties; neurogenic  bladder; bowel dysfunction; pain; problems with speech, swallowing, or vision; and sexual dysfunction.</a:t>
            </a:r>
          </a:p>
          <a:p>
            <a:pPr>
              <a:defRPr/>
            </a:pPr>
            <a:r>
              <a:rPr lang="en-US" sz="1400" dirty="0"/>
              <a:t>These MS symptoms may vary from person to person. In patients with relapsing disease, symptoms may occur and then stabilize, followed by times when new symptoms occur or old symptoms worsen. In patients with progressive disease, symptoms generally progress, gradually worsening over time (months to years).</a:t>
            </a:r>
            <a:r>
              <a:rPr lang="en-US" sz="1400" baseline="30000" dirty="0"/>
              <a:t>1</a:t>
            </a:r>
          </a:p>
          <a:p>
            <a:pPr>
              <a:defRPr/>
            </a:pPr>
            <a:endParaRPr lang="en-US" baseline="30000"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sz="1100" u="sng" dirty="0"/>
              <a:t>References</a:t>
            </a:r>
          </a:p>
          <a:p>
            <a:pPr>
              <a:defRPr/>
            </a:pPr>
            <a:r>
              <a:rPr lang="en-US" sz="1100" dirty="0"/>
              <a:t>1] Mayo Clinic. Multiple sclerosis. </a:t>
            </a:r>
            <a:r>
              <a:rPr lang="en-US" sz="1100" dirty="0">
                <a:hlinkClick r:id="rId3"/>
              </a:rPr>
              <a:t>http://my.clevelandclinic.org/neurological_institute/mellen-center-multiple-sclerosis/diseases-conditions/multiple-sclerosis.aspx</a:t>
            </a:r>
            <a:r>
              <a:rPr lang="en-US" sz="1100" dirty="0"/>
              <a:t>.  Accessed December 19, 2013.</a:t>
            </a:r>
          </a:p>
        </p:txBody>
      </p:sp>
    </p:spTree>
    <p:extLst>
      <p:ext uri="{BB962C8B-B14F-4D97-AF65-F5344CB8AC3E}">
        <p14:creationId xmlns:p14="http://schemas.microsoft.com/office/powerpoint/2010/main" xmlns="" val="137075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260475" y="722313"/>
            <a:ext cx="4794250" cy="3595687"/>
          </a:xfrm>
          <a:ln/>
        </p:spPr>
      </p:sp>
      <p:sp>
        <p:nvSpPr>
          <p:cNvPr id="3" name="Notes Placeholder 2"/>
          <p:cNvSpPr>
            <a:spLocks noGrp="1"/>
          </p:cNvSpPr>
          <p:nvPr>
            <p:ph type="body" idx="1"/>
          </p:nvPr>
        </p:nvSpPr>
        <p:spPr/>
        <p:txBody>
          <a:bodyPr>
            <a:normAutofit fontScale="85000" lnSpcReduction="20000"/>
          </a:bodyPr>
          <a:lstStyle/>
          <a:p>
            <a:pPr>
              <a:defRPr/>
            </a:pPr>
            <a:r>
              <a:rPr lang="en-US" sz="1600" dirty="0"/>
              <a:t>The costs associated with MS increase as the disease progresses and becomes more severe.</a:t>
            </a:r>
            <a:r>
              <a:rPr lang="en-US" sz="1600" baseline="30000" dirty="0"/>
              <a:t>1</a:t>
            </a:r>
          </a:p>
          <a:p>
            <a:pPr>
              <a:defRPr/>
            </a:pPr>
            <a:endParaRPr lang="en-US" sz="1600" dirty="0"/>
          </a:p>
          <a:p>
            <a:pPr>
              <a:defRPr/>
            </a:pPr>
            <a:r>
              <a:rPr lang="en-US" sz="1600" dirty="0"/>
              <a:t>According to a retrospective claims database analysis, the annual mean cost to treat MS in 2009 was $23,434; costs varied based on the presence of comorbidities and complications. Disease-modifying therapies (DMTs) accounted for 79% of the total costs of managing MS.</a:t>
            </a:r>
            <a:r>
              <a:rPr lang="en-US" sz="1600" baseline="30000" dirty="0"/>
              <a:t>2</a:t>
            </a:r>
          </a:p>
          <a:p>
            <a:pPr>
              <a:defRPr/>
            </a:pPr>
            <a:endParaRPr lang="en-US" sz="1600" baseline="30000" dirty="0"/>
          </a:p>
          <a:p>
            <a:pPr>
              <a:defRPr/>
            </a:pPr>
            <a:r>
              <a:rPr lang="en-US" sz="1600" dirty="0"/>
              <a:t>In  the European Brain Council 2010 study, MS was the 3</a:t>
            </a:r>
            <a:r>
              <a:rPr lang="en-US" sz="1600" baseline="30000" dirty="0"/>
              <a:t>rd</a:t>
            </a:r>
            <a:r>
              <a:rPr lang="en-US" sz="1600" dirty="0"/>
              <a:t> most expensive cause of brain disorders in Switzerland, with average annual per-person cost was $32,000 (conversion of 24,422 Euros). </a:t>
            </a:r>
            <a:endParaRPr lang="en-US" dirty="0" smtClean="0"/>
          </a:p>
          <a:p>
            <a:pPr>
              <a:defRPr/>
            </a:pPr>
            <a:endParaRPr lang="en-US" dirty="0" smtClean="0"/>
          </a:p>
          <a:p>
            <a:pPr>
              <a:defRPr/>
            </a:pPr>
            <a:endParaRPr lang="en-US" dirty="0" smtClean="0"/>
          </a:p>
          <a:p>
            <a:pPr>
              <a:defRPr/>
            </a:pPr>
            <a:endParaRPr lang="en-US" dirty="0" smtClean="0"/>
          </a:p>
          <a:p>
            <a:pPr>
              <a:defRPr/>
            </a:pPr>
            <a:endParaRPr lang="en-US" sz="1100" u="sng" dirty="0"/>
          </a:p>
          <a:p>
            <a:pPr>
              <a:defRPr/>
            </a:pPr>
            <a:endParaRPr lang="en-US" sz="1100" u="sng" dirty="0"/>
          </a:p>
          <a:p>
            <a:pPr>
              <a:defRPr/>
            </a:pPr>
            <a:endParaRPr lang="en-US" sz="1400" u="sng" dirty="0"/>
          </a:p>
          <a:p>
            <a:pPr>
              <a:defRPr/>
            </a:pPr>
            <a:r>
              <a:rPr lang="en-US" sz="1400" u="sng" dirty="0"/>
              <a:t>References</a:t>
            </a:r>
          </a:p>
          <a:p>
            <a:pPr>
              <a:defRPr/>
            </a:pPr>
            <a:r>
              <a:rPr lang="en-US" sz="1400" dirty="0"/>
              <a:t>1] Naci H, Fleurence R, Birt J, Duhig A. Economic burden of multiple sclerosis: a systematic review of the literature. </a:t>
            </a:r>
            <a:r>
              <a:rPr lang="en-US" sz="1400" i="1" dirty="0"/>
              <a:t>Pharmacoeconomics.</a:t>
            </a:r>
            <a:r>
              <a:rPr lang="en-US" sz="1400" dirty="0"/>
              <a:t> 2010;28(5):363-369.</a:t>
            </a:r>
          </a:p>
          <a:p>
            <a:pPr>
              <a:defRPr/>
            </a:pPr>
            <a:r>
              <a:rPr lang="en-US" sz="1400" dirty="0"/>
              <a:t>2] Owens GM, Olvey EL, Skrepnek GT, Pill MW. Perspectives for managed care organizations on the burden of multiple sclerosis and the cost-benefits of disease-modifying therapies. </a:t>
            </a:r>
            <a:r>
              <a:rPr lang="en-US" sz="1400" i="1" dirty="0"/>
              <a:t>J Manag Care Pharm</a:t>
            </a:r>
            <a:r>
              <a:rPr lang="en-US" sz="1400" dirty="0"/>
              <a:t>; 2013;19:S42-S53.</a:t>
            </a:r>
          </a:p>
          <a:p>
            <a:pPr>
              <a:defRPr/>
            </a:pPr>
            <a:r>
              <a:rPr lang="en-US" sz="1400" dirty="0"/>
              <a:t>3] Maercker A, Perkonigg A, Preisig M, Schaller K, Weller M, Cost of Disorders of the Brain in Europe Study Group. The costs of disorders of the brain in Switzerland: an update from the European Brain Council Study for 2010. </a:t>
            </a:r>
            <a:r>
              <a:rPr lang="en-US" sz="1400" i="1" dirty="0"/>
              <a:t>Swiss Med Wkly</a:t>
            </a:r>
            <a:r>
              <a:rPr lang="en-US" sz="1400" dirty="0"/>
              <a:t>. 2013;143:w13751.</a:t>
            </a:r>
          </a:p>
        </p:txBody>
      </p:sp>
    </p:spTree>
    <p:extLst>
      <p:ext uri="{BB962C8B-B14F-4D97-AF65-F5344CB8AC3E}">
        <p14:creationId xmlns:p14="http://schemas.microsoft.com/office/powerpoint/2010/main" xmlns="" val="153709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260475" y="722313"/>
            <a:ext cx="4794250" cy="3595687"/>
          </a:xfrm>
          <a:ln/>
        </p:spPr>
      </p:sp>
      <p:sp>
        <p:nvSpPr>
          <p:cNvPr id="3" name="Notes Placeholder 2"/>
          <p:cNvSpPr>
            <a:spLocks noGrp="1"/>
          </p:cNvSpPr>
          <p:nvPr>
            <p:ph type="body" idx="1"/>
          </p:nvPr>
        </p:nvSpPr>
        <p:spPr/>
        <p:txBody>
          <a:bodyPr>
            <a:normAutofit fontScale="85000" lnSpcReduction="20000"/>
          </a:bodyPr>
          <a:lstStyle/>
          <a:p>
            <a:pPr>
              <a:defRPr/>
            </a:pPr>
            <a:r>
              <a:rPr lang="en-US" sz="1600" dirty="0"/>
              <a:t>Costs associated with MS are highly variable depending on the stage of MS.  A study showed that Medicare costs per-person per year in 2006  were $23,630 for patients with progressive MS and $5,887 for patients with relapsing MS. This study showed that maintaining a stable health state and  slowing disease advancement and disability severity would yield substantial cost savings.</a:t>
            </a:r>
            <a:r>
              <a:rPr lang="en-US" sz="1600" baseline="30000" dirty="0"/>
              <a:t>1</a:t>
            </a:r>
          </a:p>
          <a:p>
            <a:pPr>
              <a:defRPr/>
            </a:pPr>
            <a:r>
              <a:rPr lang="en-US" sz="1600" dirty="0"/>
              <a:t>The economic burden of MS is particularly high within the first year of diagnosis. A  retrospective analysis showed that patients with newly diagnosed MD incurred significantly higher rates of hospitalizations, radiology services, and outpatient visits, compared to the control group (healthy comparison group with MS).  In fact, new MS patients were 3.5 times more likely to be hospitalized and twice as likely to have at least 1 emergency room visit.</a:t>
            </a:r>
            <a:r>
              <a:rPr lang="en-US" sz="1600" baseline="30000" dirty="0"/>
              <a:t>2</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u="sng" dirty="0" smtClean="0"/>
              <a:t>References</a:t>
            </a:r>
          </a:p>
          <a:p>
            <a:pPr>
              <a:defRPr/>
            </a:pPr>
            <a:r>
              <a:rPr lang="en-US" dirty="0" smtClean="0"/>
              <a:t>Gilden DM, Kubisiak J, Zbozek AS. The economic burden of Medicare-eligible patients by multiple sclerosis type. </a:t>
            </a:r>
            <a:r>
              <a:rPr lang="en-US" i="1" dirty="0" smtClean="0"/>
              <a:t>Value Health. </a:t>
            </a:r>
            <a:r>
              <a:rPr lang="en-US" dirty="0" smtClean="0"/>
              <a:t>2011;14(1):61-69. </a:t>
            </a:r>
          </a:p>
          <a:p>
            <a:pPr>
              <a:defRPr/>
            </a:pPr>
            <a:r>
              <a:rPr lang="en-US" dirty="0" smtClean="0"/>
              <a:t>2] Asche CV, Singer ME, Jhaveri M, Chung H, Miller A. All-cause health care utilization and costs associated with newly diagnosed multiple sclerosis in the United States. </a:t>
            </a:r>
            <a:r>
              <a:rPr lang="en-US" i="1" dirty="0" smtClean="0"/>
              <a:t>J Manag Care Pharm. </a:t>
            </a:r>
            <a:r>
              <a:rPr lang="en-US" dirty="0" smtClean="0"/>
              <a:t>2010;16(9):703-712. </a:t>
            </a:r>
            <a:endParaRPr lang="en-US" dirty="0"/>
          </a:p>
        </p:txBody>
      </p:sp>
    </p:spTree>
    <p:extLst>
      <p:ext uri="{BB962C8B-B14F-4D97-AF65-F5344CB8AC3E}">
        <p14:creationId xmlns:p14="http://schemas.microsoft.com/office/powerpoint/2010/main" xmlns="" val="362170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noTextEdit="1"/>
          </p:cNvSpPr>
          <p:nvPr>
            <p:ph type="sldImg"/>
          </p:nvPr>
        </p:nvSpPr>
        <p:spPr>
          <a:xfrm>
            <a:off x="1260475" y="722313"/>
            <a:ext cx="4794250" cy="3595687"/>
          </a:xfrm>
          <a:solidFill>
            <a:srgbClr val="FFFFFF"/>
          </a:solidFill>
          <a:ln/>
        </p:spPr>
      </p:sp>
      <p:sp>
        <p:nvSpPr>
          <p:cNvPr id="133123"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charset="0"/>
            </a:endParaRPr>
          </a:p>
        </p:txBody>
      </p:sp>
    </p:spTree>
    <p:extLst>
      <p:ext uri="{BB962C8B-B14F-4D97-AF65-F5344CB8AC3E}">
        <p14:creationId xmlns:p14="http://schemas.microsoft.com/office/powerpoint/2010/main" xmlns="" val="145578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260475" y="722313"/>
            <a:ext cx="4794250" cy="3595687"/>
          </a:xfrm>
          <a:ln/>
        </p:spPr>
      </p:sp>
      <p:sp>
        <p:nvSpPr>
          <p:cNvPr id="13414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current disease-modifying therapies for MS include the following categories: first-line parenterals; second-line parenterals; and first-line oral agents.</a:t>
            </a:r>
          </a:p>
        </p:txBody>
      </p:sp>
    </p:spTree>
    <p:extLst>
      <p:ext uri="{BB962C8B-B14F-4D97-AF65-F5344CB8AC3E}">
        <p14:creationId xmlns:p14="http://schemas.microsoft.com/office/powerpoint/2010/main" xmlns="" val="313475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260475" y="722313"/>
            <a:ext cx="4794250" cy="3595687"/>
          </a:xfrm>
          <a:ln/>
        </p:spPr>
      </p:sp>
      <p:sp>
        <p:nvSpPr>
          <p:cNvPr id="13517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cs typeface="Arial" charset="0"/>
              </a:rPr>
              <a:t>The first-line parenteral treatments for MS include two interferon </a:t>
            </a:r>
            <a:r>
              <a:rPr lang="el-GR" altLang="en-US" smtClean="0">
                <a:latin typeface="Arial" charset="0"/>
                <a:cs typeface="Arial" charset="0"/>
              </a:rPr>
              <a:t>β</a:t>
            </a:r>
            <a:r>
              <a:rPr lang="en-US" altLang="en-US" smtClean="0">
                <a:latin typeface="Arial" charset="0"/>
                <a:cs typeface="Arial" charset="0"/>
              </a:rPr>
              <a:t> (IFN</a:t>
            </a:r>
            <a:r>
              <a:rPr lang="el-GR" altLang="en-US" smtClean="0">
                <a:latin typeface="Arial" charset="0"/>
                <a:cs typeface="Arial" charset="0"/>
              </a:rPr>
              <a:t>β</a:t>
            </a:r>
            <a:r>
              <a:rPr lang="en-US" altLang="en-US" smtClean="0">
                <a:latin typeface="Arial" charset="0"/>
                <a:cs typeface="Arial" charset="0"/>
              </a:rPr>
              <a:t>) 1a agents: an intramuscular (IM) 30 mcg for weekly administration; and a subcutaneous 44 mcg for administration 3 times weekly; two IFN</a:t>
            </a:r>
            <a:r>
              <a:rPr lang="el-GR" altLang="en-US" smtClean="0">
                <a:latin typeface="Arial" charset="0"/>
                <a:cs typeface="Arial" charset="0"/>
              </a:rPr>
              <a:t>β</a:t>
            </a:r>
            <a:r>
              <a:rPr lang="en-US" altLang="en-US" smtClean="0">
                <a:latin typeface="Arial" charset="0"/>
                <a:cs typeface="Arial" charset="0"/>
              </a:rPr>
              <a:t>1b subcutaneous 250 mcg agents administered every other day; and glatiramer acetate 20 mg subcutaneous administered daily. </a:t>
            </a:r>
          </a:p>
        </p:txBody>
      </p:sp>
    </p:spTree>
    <p:extLst>
      <p:ext uri="{BB962C8B-B14F-4D97-AF65-F5344CB8AC3E}">
        <p14:creationId xmlns:p14="http://schemas.microsoft.com/office/powerpoint/2010/main" xmlns="" val="233478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260475" y="722313"/>
            <a:ext cx="4794250" cy="3595687"/>
          </a:xfrm>
          <a:ln/>
        </p:spPr>
      </p:sp>
      <p:sp>
        <p:nvSpPr>
          <p:cNvPr id="13619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pros associated with the first-line parenterals are that these agents are known entities that are tried and true. Moreover, the first-line parenteral agents are supported by long-term data, and their safety profile has been well established.</a:t>
            </a:r>
          </a:p>
        </p:txBody>
      </p:sp>
    </p:spTree>
    <p:extLst>
      <p:ext uri="{BB962C8B-B14F-4D97-AF65-F5344CB8AC3E}">
        <p14:creationId xmlns:p14="http://schemas.microsoft.com/office/powerpoint/2010/main" xmlns="" val="320863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260475" y="722313"/>
            <a:ext cx="4794250" cy="3595687"/>
          </a:xfrm>
          <a:ln/>
        </p:spPr>
      </p:sp>
      <p:sp>
        <p:nvSpPr>
          <p:cNvPr id="13721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cs typeface="Arial" charset="0"/>
              </a:rPr>
              <a:t>There are several cons associated with use of the first-line parenterals:</a:t>
            </a:r>
          </a:p>
          <a:p>
            <a:pPr>
              <a:buFont typeface="Wingdings" pitchFamily="2" charset="2"/>
              <a:buChar char="§"/>
            </a:pPr>
            <a:r>
              <a:rPr lang="en-US" altLang="en-US" smtClean="0">
                <a:latin typeface="Arial" charset="0"/>
                <a:cs typeface="Arial" charset="0"/>
              </a:rPr>
              <a:t>  Injectable agents, particularly those administered subcutaneously, can cause skin reactions at the injection site.</a:t>
            </a:r>
          </a:p>
          <a:p>
            <a:pPr>
              <a:buFont typeface="Wingdings" pitchFamily="2" charset="2"/>
              <a:buChar char="§"/>
            </a:pPr>
            <a:r>
              <a:rPr lang="en-US" altLang="en-US" smtClean="0">
                <a:latin typeface="Arial" charset="0"/>
                <a:cs typeface="Arial" charset="0"/>
              </a:rPr>
              <a:t>  Moreover, generic treatments will be emerging soon—spurring competition.  For instance, a generic version of glatiramer acetate may become available in the near future.</a:t>
            </a:r>
          </a:p>
          <a:p>
            <a:pPr>
              <a:buFont typeface="Wingdings" pitchFamily="2" charset="2"/>
              <a:buChar char="§"/>
            </a:pPr>
            <a:r>
              <a:rPr lang="en-US" altLang="en-US" smtClean="0">
                <a:latin typeface="Arial" charset="0"/>
                <a:cs typeface="Arial" charset="0"/>
              </a:rPr>
              <a:t> A potential new agent is on the horizon: pegylated IFN</a:t>
            </a:r>
            <a:r>
              <a:rPr lang="el-GR" altLang="en-US" smtClean="0">
                <a:latin typeface="Arial" charset="0"/>
                <a:cs typeface="Arial" charset="0"/>
              </a:rPr>
              <a:t>β</a:t>
            </a:r>
            <a:r>
              <a:rPr lang="en-US" altLang="en-US" smtClean="0">
                <a:latin typeface="Arial" charset="0"/>
                <a:cs typeface="Arial" charset="0"/>
              </a:rPr>
              <a:t>1a 125 mcg subcutaneous for administration every 2 weeks.</a:t>
            </a:r>
          </a:p>
          <a:p>
            <a:pPr>
              <a:buFont typeface="Wingdings" pitchFamily="2" charset="2"/>
              <a:buChar char="§"/>
            </a:pPr>
            <a:r>
              <a:rPr lang="en-US" altLang="en-US" smtClean="0">
                <a:latin typeface="Arial" charset="0"/>
                <a:cs typeface="Arial" charset="0"/>
              </a:rPr>
              <a:t> In addition, a higher dose glatiramer acetate (40 mg) for administration 3 times a week received FDA approval in January 2014.</a:t>
            </a:r>
            <a:r>
              <a:rPr lang="en-US" altLang="en-US" baseline="30000" smtClean="0">
                <a:latin typeface="Arial" charset="0"/>
                <a:cs typeface="Arial" charset="0"/>
              </a:rPr>
              <a:t>1 </a:t>
            </a:r>
            <a:r>
              <a:rPr lang="en-US" altLang="en-US" smtClean="0">
                <a:latin typeface="Arial" charset="0"/>
                <a:cs typeface="Arial" charset="0"/>
              </a:rPr>
              <a:t>Prior to the FDA approval of the 40 mg/3 times a week dose, only the 20 mg per day dose of glatiramer acetate was approved by the FDA to treat MS.</a:t>
            </a:r>
          </a:p>
          <a:p>
            <a:pPr>
              <a:buFont typeface="Wingdings" pitchFamily="2" charset="2"/>
              <a:buChar char="§"/>
            </a:pPr>
            <a:endParaRPr lang="en-US" altLang="en-US" smtClean="0">
              <a:latin typeface="Arial" charset="0"/>
              <a:cs typeface="Arial" charset="0"/>
            </a:endParaRPr>
          </a:p>
          <a:p>
            <a:endParaRPr lang="en-US" altLang="en-US" smtClean="0">
              <a:latin typeface="Arial" charset="0"/>
              <a:cs typeface="Arial" charset="0"/>
            </a:endParaRPr>
          </a:p>
          <a:p>
            <a:r>
              <a:rPr lang="en-US" altLang="en-US" sz="1100" u="sng">
                <a:latin typeface="Arial" charset="0"/>
                <a:cs typeface="Arial" charset="0"/>
              </a:rPr>
              <a:t>References</a:t>
            </a:r>
          </a:p>
          <a:p>
            <a:r>
              <a:rPr lang="en-US" altLang="en-US" sz="1100">
                <a:latin typeface="Arial" charset="0"/>
                <a:cs typeface="Arial" charset="0"/>
              </a:rPr>
              <a:t>1] Jeffrey S. FDA approves 3-times-a-week copaxone in MS. January 29, 2014. </a:t>
            </a:r>
            <a:r>
              <a:rPr lang="en-US" altLang="en-US" sz="1100" i="1">
                <a:latin typeface="Arial" charset="0"/>
                <a:cs typeface="Arial" charset="0"/>
              </a:rPr>
              <a:t>Medscape News. </a:t>
            </a:r>
            <a:r>
              <a:rPr lang="en-US" altLang="en-US" sz="1100">
                <a:latin typeface="Arial" charset="0"/>
                <a:cs typeface="Arial" charset="0"/>
              </a:rPr>
              <a:t>http://www.medscape.com/viewarticle/819910. Accessed February 4, 2014.</a:t>
            </a:r>
          </a:p>
        </p:txBody>
      </p:sp>
    </p:spTree>
    <p:extLst>
      <p:ext uri="{BB962C8B-B14F-4D97-AF65-F5344CB8AC3E}">
        <p14:creationId xmlns:p14="http://schemas.microsoft.com/office/powerpoint/2010/main" xmlns="" val="288339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260475" y="722313"/>
            <a:ext cx="4794250" cy="3595687"/>
          </a:xfrm>
          <a:ln/>
        </p:spPr>
      </p:sp>
      <p:sp>
        <p:nvSpPr>
          <p:cNvPr id="13824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second-line parenteral disease-modifying therapies (DMTs) that are FDA-approved to treat MS are natalizumab (300 mg administered intravenously monthly); and mitoxantrone (12 mg/m</a:t>
            </a:r>
            <a:r>
              <a:rPr lang="en-US" altLang="en-US" baseline="30000" smtClean="0">
                <a:latin typeface="Arial" charset="0"/>
              </a:rPr>
              <a:t>2</a:t>
            </a:r>
            <a:r>
              <a:rPr lang="en-US" altLang="en-US" smtClean="0">
                <a:latin typeface="Arial" charset="0"/>
              </a:rPr>
              <a:t> administered intravenously every 3 months; the lifetime maximum administration of mitoxantrone is 140 mg/m</a:t>
            </a:r>
            <a:r>
              <a:rPr lang="en-US" altLang="en-US" baseline="30000" smtClean="0">
                <a:latin typeface="Arial" charset="0"/>
              </a:rPr>
              <a:t>2</a:t>
            </a:r>
            <a:r>
              <a:rPr lang="en-US" altLang="en-US" smtClean="0">
                <a:latin typeface="Arial" charset="0"/>
              </a:rPr>
              <a:t>).</a:t>
            </a:r>
          </a:p>
        </p:txBody>
      </p:sp>
    </p:spTree>
    <p:extLst>
      <p:ext uri="{BB962C8B-B14F-4D97-AF65-F5344CB8AC3E}">
        <p14:creationId xmlns:p14="http://schemas.microsoft.com/office/powerpoint/2010/main" xmlns="" val="1547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260475" y="722313"/>
            <a:ext cx="4794250" cy="3595687"/>
          </a:xfrm>
          <a:ln/>
        </p:spPr>
      </p:sp>
      <p:sp>
        <p:nvSpPr>
          <p:cNvPr id="12083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xmlns="" val="319847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1260475" y="722313"/>
            <a:ext cx="4794250" cy="3595687"/>
          </a:xfrm>
          <a:ln/>
        </p:spPr>
      </p:sp>
      <p:sp>
        <p:nvSpPr>
          <p:cNvPr id="13926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Natalizumab has a well-established efficacy profile, and it is also well tolerated. Moreover, because it is administered intravenously once a month in a clinical setting, its adherence is assured. </a:t>
            </a:r>
          </a:p>
        </p:txBody>
      </p:sp>
    </p:spTree>
    <p:extLst>
      <p:ext uri="{BB962C8B-B14F-4D97-AF65-F5344CB8AC3E}">
        <p14:creationId xmlns:p14="http://schemas.microsoft.com/office/powerpoint/2010/main" xmlns="" val="168824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260475" y="722313"/>
            <a:ext cx="4794250" cy="3595687"/>
          </a:xfrm>
          <a:ln/>
        </p:spPr>
      </p:sp>
      <p:sp>
        <p:nvSpPr>
          <p:cNvPr id="14029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A con associated with natalizumab is its increased risk for progressive multifocal leukoencephalopathy (PML), a potentially disabling, life-threatening disease.</a:t>
            </a:r>
          </a:p>
        </p:txBody>
      </p:sp>
    </p:spTree>
    <p:extLst>
      <p:ext uri="{BB962C8B-B14F-4D97-AF65-F5344CB8AC3E}">
        <p14:creationId xmlns:p14="http://schemas.microsoft.com/office/powerpoint/2010/main" xmlns="" val="151696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260475" y="722313"/>
            <a:ext cx="4794250" cy="3595687"/>
          </a:xfrm>
          <a:ln/>
        </p:spPr>
      </p:sp>
      <p:sp>
        <p:nvSpPr>
          <p:cNvPr id="14131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Mitoxantrone has a well-established efficacy and is used as induction therapy, given its prolonged efficacy. Because it must be administered intravenously in a clinical setting, its compliance is assured.</a:t>
            </a:r>
          </a:p>
        </p:txBody>
      </p:sp>
    </p:spTree>
    <p:extLst>
      <p:ext uri="{BB962C8B-B14F-4D97-AF65-F5344CB8AC3E}">
        <p14:creationId xmlns:p14="http://schemas.microsoft.com/office/powerpoint/2010/main" xmlns="" val="2032227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1260475" y="722313"/>
            <a:ext cx="4794250" cy="3595687"/>
          </a:xfrm>
          <a:ln/>
        </p:spPr>
      </p:sp>
      <p:sp>
        <p:nvSpPr>
          <p:cNvPr id="14233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Mitoxantrone is no longer used to treat MS in the United States: </a:t>
            </a:r>
          </a:p>
          <a:p>
            <a:pPr>
              <a:buFont typeface="Wingdings" pitchFamily="2" charset="2"/>
              <a:buChar char="§"/>
            </a:pPr>
            <a:r>
              <a:rPr lang="en-US" altLang="en-US" smtClean="0">
                <a:latin typeface="Arial" charset="0"/>
              </a:rPr>
              <a:t> It is associated with an increased risk of congestive heart failure (CHF). Mitoxantrone carries a boxed warning about the risk for CHF, which is potentially fatal, and may occur either during therapy or months to years after termination of therapy.</a:t>
            </a:r>
            <a:r>
              <a:rPr lang="en-US" altLang="en-US" baseline="30000" smtClean="0">
                <a:latin typeface="Arial" charset="0"/>
              </a:rPr>
              <a:t>1</a:t>
            </a:r>
            <a:r>
              <a:rPr lang="en-US" altLang="en-US" smtClean="0">
                <a:latin typeface="Arial" charset="0"/>
              </a:rPr>
              <a:t> Furthermore, the FDA issued an alert stating that “all patients with MS who have finished treatment with mitoxantrone receive yearly quantitative left ventricular ejection fraction (LVEF) evaluation to detect late-occurring cardiac toxicity.”</a:t>
            </a:r>
            <a:r>
              <a:rPr lang="en-US" altLang="en-US" baseline="30000" smtClean="0">
                <a:latin typeface="Arial" charset="0"/>
              </a:rPr>
              <a:t>2</a:t>
            </a:r>
          </a:p>
          <a:p>
            <a:pPr>
              <a:buFont typeface="Wingdings" pitchFamily="2" charset="2"/>
              <a:buChar char="§"/>
            </a:pPr>
            <a:r>
              <a:rPr lang="en-US" altLang="en-US" smtClean="0">
                <a:latin typeface="Arial" charset="0"/>
              </a:rPr>
              <a:t> Mitoxantrone is also associated with an increased risk for developing secondary acute myeloid leukemia (AML)—this increased risk of AML is also included in the boxed warning.</a:t>
            </a:r>
            <a:r>
              <a:rPr lang="en-US" altLang="en-US" baseline="30000" smtClean="0">
                <a:latin typeface="Arial" charset="0"/>
              </a:rPr>
              <a:t>1</a:t>
            </a:r>
          </a:p>
          <a:p>
            <a:endParaRPr lang="en-US" altLang="en-US" smtClean="0">
              <a:latin typeface="Arial" charset="0"/>
            </a:endParaRPr>
          </a:p>
          <a:p>
            <a:endParaRPr lang="en-US" altLang="en-US" sz="1100" u="sng">
              <a:latin typeface="Arial" charset="0"/>
            </a:endParaRPr>
          </a:p>
          <a:p>
            <a:r>
              <a:rPr lang="en-US" altLang="en-US" sz="1100" u="sng">
                <a:latin typeface="Arial" charset="0"/>
              </a:rPr>
              <a:t>References</a:t>
            </a:r>
          </a:p>
          <a:p>
            <a:r>
              <a:rPr lang="en-US" altLang="en-US" sz="1100">
                <a:latin typeface="Arial" charset="0"/>
              </a:rPr>
              <a:t>1] Novantrone (mitoxantrone) for injection concentrate. Last reviewed April 19, 2012.http://www.rxlist.com/novantrone-drug.htm. Accessed January 2, 2014.</a:t>
            </a:r>
          </a:p>
          <a:p>
            <a:r>
              <a:rPr lang="en-US" altLang="en-US" sz="1100">
                <a:latin typeface="Arial" charset="0"/>
              </a:rPr>
              <a:t>2] U.S. Food and Drug Administration. FDA alert—Mitoxantrone hydrochloride (marketed as Novantrone and generics). July 29, 2008. Last updated April 19, 2012.  </a:t>
            </a:r>
            <a:r>
              <a:rPr lang="en-US" altLang="en-US" sz="1100">
                <a:latin typeface="Arial" charset="0"/>
                <a:hlinkClick r:id="rId3"/>
              </a:rPr>
              <a:t>http://www.fda.gov/Drugs/DrugSafety/PostmarketDrugSafetyInformationforPatientsandProviders/ucm126445.htm</a:t>
            </a:r>
            <a:r>
              <a:rPr lang="en-US" altLang="en-US" sz="1100">
                <a:latin typeface="Arial" charset="0"/>
              </a:rPr>
              <a:t>. Accessed January 3, 2014.</a:t>
            </a:r>
          </a:p>
        </p:txBody>
      </p:sp>
    </p:spTree>
    <p:extLst>
      <p:ext uri="{BB962C8B-B14F-4D97-AF65-F5344CB8AC3E}">
        <p14:creationId xmlns:p14="http://schemas.microsoft.com/office/powerpoint/2010/main" xmlns="" val="911852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1260475" y="722313"/>
            <a:ext cx="4794250" cy="3595687"/>
          </a:xfrm>
          <a:ln/>
        </p:spPr>
      </p:sp>
      <p:sp>
        <p:nvSpPr>
          <p:cNvPr id="15155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Alemtuzumab is a humanized immunoglobulin G1 (IgG1) kappa anti-CD52 monoclonal antibody. </a:t>
            </a:r>
          </a:p>
          <a:p>
            <a:r>
              <a:rPr lang="en-US" altLang="en-US" smtClean="0">
                <a:latin typeface="Arial" charset="0"/>
              </a:rPr>
              <a:t>Alemtuzumab, a cytolytic antibody, targets and depletes T-cells (CD4 more than CD8), and to a lesser extent, B-cells, NK cells, monocytes, and dendritic cells.</a:t>
            </a:r>
          </a:p>
          <a:p>
            <a:r>
              <a:rPr lang="en-US" altLang="en-US" smtClean="0">
                <a:latin typeface="Arial" charset="0"/>
              </a:rPr>
              <a:t>Alemtuzumab is already FDA-approved for the treatment of  B-cell chronic lymphocytic leukemia .</a:t>
            </a:r>
            <a:endParaRPr lang="en-US" altLang="en-US" baseline="30000" smtClean="0">
              <a:latin typeface="Arial" charset="0"/>
            </a:endParaRPr>
          </a:p>
          <a:p>
            <a:endParaRPr lang="en-US" altLang="en-US" smtClean="0">
              <a:latin typeface="Arial" charset="0"/>
            </a:endParaRPr>
          </a:p>
          <a:p>
            <a:endParaRPr lang="en-US" altLang="en-US" smtClean="0">
              <a:latin typeface="Arial" charset="0"/>
            </a:endParaRPr>
          </a:p>
        </p:txBody>
      </p:sp>
    </p:spTree>
    <p:extLst>
      <p:ext uri="{BB962C8B-B14F-4D97-AF65-F5344CB8AC3E}">
        <p14:creationId xmlns:p14="http://schemas.microsoft.com/office/powerpoint/2010/main" xmlns="" val="93049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1260475" y="722313"/>
            <a:ext cx="4794250" cy="3595687"/>
          </a:xfrm>
          <a:ln/>
        </p:spPr>
      </p:sp>
      <p:sp>
        <p:nvSpPr>
          <p:cNvPr id="1525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In clinical trials, the treatment cycle for alemtuzumab involves 5 days of 12 mg/day administered intravenously in the first year, 3 days of 12 mg/day administered intravenously in year 2 (given with IV methylprednisolone).</a:t>
            </a:r>
          </a:p>
          <a:p>
            <a:endParaRPr lang="en-US" altLang="en-US" smtClean="0">
              <a:latin typeface="Arial" charset="0"/>
            </a:endParaRPr>
          </a:p>
          <a:p>
            <a:r>
              <a:rPr lang="en-US" altLang="en-US" smtClean="0">
                <a:latin typeface="Arial" charset="0"/>
              </a:rPr>
              <a:t>This form of treatment is considered an induction strategy—its effects are designed to last ≥5 years.</a:t>
            </a:r>
            <a:r>
              <a:rPr lang="en-US" altLang="en-US" baseline="30000" smtClean="0">
                <a:latin typeface="Arial" charset="0"/>
              </a:rPr>
              <a:t>1</a:t>
            </a:r>
            <a:r>
              <a:rPr lang="en-US" altLang="en-US" smtClean="0">
                <a:latin typeface="Arial" charset="0"/>
              </a:rPr>
              <a:t>  Induction is defined here as a very strong treatment with a long-lasting effect; the term induction does not imply treatment response. </a:t>
            </a:r>
          </a:p>
          <a:p>
            <a:endParaRPr lang="en-US" altLang="en-US" sz="1100" u="sng">
              <a:latin typeface="Arial" charset="0"/>
            </a:endParaRPr>
          </a:p>
          <a:p>
            <a:endParaRPr lang="en-US" altLang="en-US" sz="1100" u="sng">
              <a:latin typeface="Arial" charset="0"/>
            </a:endParaRPr>
          </a:p>
          <a:p>
            <a:endParaRPr lang="en-US" altLang="en-US" sz="1100" u="sng">
              <a:latin typeface="Arial" charset="0"/>
            </a:endParaRPr>
          </a:p>
          <a:p>
            <a:endParaRPr lang="en-US" altLang="en-US" sz="1100" u="sng">
              <a:latin typeface="Arial" charset="0"/>
            </a:endParaRPr>
          </a:p>
          <a:p>
            <a:endParaRPr lang="en-US" altLang="en-US" sz="1100" u="sng">
              <a:latin typeface="Arial" charset="0"/>
            </a:endParaRPr>
          </a:p>
          <a:p>
            <a:r>
              <a:rPr lang="en-US" altLang="en-US" sz="1100" u="sng">
                <a:latin typeface="Arial" charset="0"/>
              </a:rPr>
              <a:t>Reference</a:t>
            </a:r>
          </a:p>
          <a:p>
            <a:r>
              <a:rPr lang="en-US" altLang="en-US" sz="1100">
                <a:latin typeface="Arial" charset="0"/>
              </a:rPr>
              <a:t>1] Coles AJ, Fox E, Vladic A, et al. Alemtuzumab more effective than interferon </a:t>
            </a:r>
            <a:r>
              <a:rPr lang="el-GR" altLang="en-US" sz="1100">
                <a:latin typeface="Calibri" pitchFamily="34" charset="0"/>
              </a:rPr>
              <a:t>β</a:t>
            </a:r>
            <a:r>
              <a:rPr lang="en-US" altLang="en-US" sz="1100">
                <a:latin typeface="Calibri" pitchFamily="34" charset="0"/>
              </a:rPr>
              <a:t>1a at 5-year follow-up of CAMMS223 clinical trial. </a:t>
            </a:r>
            <a:r>
              <a:rPr lang="en-US" altLang="en-US" sz="1100" i="1">
                <a:latin typeface="Calibri" pitchFamily="34" charset="0"/>
              </a:rPr>
              <a:t>Neurology.</a:t>
            </a:r>
            <a:r>
              <a:rPr lang="en-US" altLang="en-US" sz="1100">
                <a:latin typeface="Calibri" pitchFamily="34" charset="0"/>
              </a:rPr>
              <a:t> 2012;78(14):1069-1078. </a:t>
            </a:r>
            <a:endParaRPr lang="en-US" altLang="en-US" sz="1100">
              <a:latin typeface="Arial" charset="0"/>
            </a:endParaRPr>
          </a:p>
        </p:txBody>
      </p:sp>
    </p:spTree>
    <p:extLst>
      <p:ext uri="{BB962C8B-B14F-4D97-AF65-F5344CB8AC3E}">
        <p14:creationId xmlns:p14="http://schemas.microsoft.com/office/powerpoint/2010/main" xmlns="" val="1059336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260475" y="722313"/>
            <a:ext cx="4794250" cy="3595687"/>
          </a:xfrm>
          <a:ln/>
        </p:spPr>
      </p:sp>
      <p:sp>
        <p:nvSpPr>
          <p:cNvPr id="14336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Fingolimod, a first-line oral agent, is administered daily (0.5 mg dose). A 0.25 mg dose is currently being studied. </a:t>
            </a:r>
          </a:p>
          <a:p>
            <a:r>
              <a:rPr lang="en-US" altLang="en-US" smtClean="0">
                <a:latin typeface="Arial" charset="0"/>
              </a:rPr>
              <a:t>Fingolimod is a sphingose 1-phosphate receptor modulator, which binds with high affinity to receptors 1, 3, 4, and 5.</a:t>
            </a:r>
            <a:r>
              <a:rPr lang="en-US" altLang="en-US" baseline="30000" smtClean="0">
                <a:latin typeface="Arial" charset="0"/>
              </a:rPr>
              <a:t>1</a:t>
            </a:r>
          </a:p>
          <a:p>
            <a:r>
              <a:rPr lang="en-US" altLang="en-US" smtClean="0">
                <a:latin typeface="Arial" charset="0"/>
              </a:rPr>
              <a:t>Its phosphorylated product blocks the capacity of central memory T-cells to exit lymph nodes, without affecting the CCR7-effector memory T-cells </a:t>
            </a:r>
          </a:p>
          <a:p>
            <a:r>
              <a:rPr lang="en-US" altLang="en-US" smtClean="0">
                <a:latin typeface="Arial" charset="0"/>
              </a:rPr>
              <a:t>In addition, because fingolimod enters the central nervous system (CNS), it may exert direct effects on CNS cells. </a:t>
            </a:r>
          </a:p>
          <a:p>
            <a:endParaRPr lang="en-US" altLang="en-US" smtClean="0">
              <a:solidFill>
                <a:srgbClr val="0233A6"/>
              </a:solidFill>
              <a:latin typeface="Arial" charset="0"/>
            </a:endParaRPr>
          </a:p>
          <a:p>
            <a:endParaRPr lang="en-US" altLang="en-US" smtClean="0">
              <a:solidFill>
                <a:srgbClr val="0233A6"/>
              </a:solidFill>
              <a:latin typeface="Arial" charset="0"/>
            </a:endParaRPr>
          </a:p>
          <a:p>
            <a:endParaRPr lang="en-US" altLang="en-US" smtClean="0">
              <a:solidFill>
                <a:srgbClr val="0233A6"/>
              </a:solidFill>
              <a:latin typeface="Arial" charset="0"/>
            </a:endParaRPr>
          </a:p>
          <a:p>
            <a:endParaRPr lang="en-US" altLang="en-US" smtClean="0">
              <a:solidFill>
                <a:srgbClr val="0233A6"/>
              </a:solidFill>
              <a:latin typeface="Arial" charset="0"/>
            </a:endParaRPr>
          </a:p>
          <a:p>
            <a:endParaRPr lang="en-US" altLang="en-US" smtClean="0">
              <a:solidFill>
                <a:srgbClr val="0233A6"/>
              </a:solidFill>
              <a:latin typeface="Arial" charset="0"/>
            </a:endParaRPr>
          </a:p>
          <a:p>
            <a:endParaRPr lang="en-US" altLang="en-US" smtClean="0">
              <a:solidFill>
                <a:srgbClr val="0233A6"/>
              </a:solidFill>
              <a:latin typeface="Arial" charset="0"/>
            </a:endParaRPr>
          </a:p>
          <a:p>
            <a:r>
              <a:rPr lang="en-US" altLang="en-US" sz="1100" u="sng">
                <a:latin typeface="Arial" charset="0"/>
              </a:rPr>
              <a:t>References</a:t>
            </a:r>
          </a:p>
          <a:p>
            <a:r>
              <a:rPr lang="en-US" altLang="en-US" sz="1100">
                <a:latin typeface="Arial" charset="0"/>
              </a:rPr>
              <a:t>1] Gilenya (fingolimod) capsules [prescribing information]. East Hanover, NJ: Novartis Pharmaceuticals Corporation; May 2012.</a:t>
            </a:r>
          </a:p>
        </p:txBody>
      </p:sp>
    </p:spTree>
    <p:extLst>
      <p:ext uri="{BB962C8B-B14F-4D97-AF65-F5344CB8AC3E}">
        <p14:creationId xmlns:p14="http://schemas.microsoft.com/office/powerpoint/2010/main" xmlns="" val="161332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260475" y="722313"/>
            <a:ext cx="4794250" cy="3595687"/>
          </a:xfrm>
          <a:ln/>
        </p:spPr>
      </p:sp>
      <p:sp>
        <p:nvSpPr>
          <p:cNvPr id="1443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Teriflunomide, a first-line oral therapy, is administered daily (14 mg). A 7 mg tablet is also available.</a:t>
            </a:r>
          </a:p>
          <a:p>
            <a:r>
              <a:rPr lang="en-US" altLang="en-US" smtClean="0">
                <a:latin typeface="Arial" charset="0"/>
              </a:rPr>
              <a:t>Teriflunomide is a dihydroorotate dehydrogenase inhibitor (acts via de novo pyrimidine synthesis). It is a cytostatic agent that targets rapidly dividing B- and T-cells without affecting the salvage pyrimidine pathway.</a:t>
            </a:r>
          </a:p>
          <a:p>
            <a:r>
              <a:rPr lang="en-US" altLang="en-US" smtClean="0">
                <a:latin typeface="Arial" charset="0"/>
              </a:rPr>
              <a:t>Teriflunomide is the principal active metabolite of leflunomide,</a:t>
            </a:r>
            <a:r>
              <a:rPr lang="en-US" altLang="en-US" baseline="30000" smtClean="0">
                <a:latin typeface="Arial" charset="0"/>
              </a:rPr>
              <a:t>1</a:t>
            </a:r>
            <a:r>
              <a:rPr lang="en-US" altLang="en-US" smtClean="0">
                <a:latin typeface="Arial" charset="0"/>
              </a:rPr>
              <a:t> a disease-modifying therapy used to treat rheumatoid arthritis and psoriatic arthritis.</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r>
              <a:rPr lang="en-US" altLang="en-US" sz="1100" u="sng">
                <a:latin typeface="Arial" charset="0"/>
              </a:rPr>
              <a:t>References</a:t>
            </a:r>
          </a:p>
          <a:p>
            <a:r>
              <a:rPr lang="en-US" altLang="en-US" sz="1100">
                <a:latin typeface="Arial" charset="0"/>
              </a:rPr>
              <a:t>1] Aubagio (terflunomide) tablets [prescribing information]. Cambridge, MA: Genzyme Corporation; September 2012.</a:t>
            </a:r>
          </a:p>
        </p:txBody>
      </p:sp>
    </p:spTree>
    <p:extLst>
      <p:ext uri="{BB962C8B-B14F-4D97-AF65-F5344CB8AC3E}">
        <p14:creationId xmlns:p14="http://schemas.microsoft.com/office/powerpoint/2010/main" xmlns="" val="516412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260475" y="722313"/>
            <a:ext cx="4794250" cy="3595687"/>
          </a:xfrm>
          <a:ln/>
        </p:spPr>
      </p:sp>
      <p:sp>
        <p:nvSpPr>
          <p:cNvPr id="14541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Dimethyl fumarate (also known as BG12) is a first-line oral therapy. As maintenance therapy, it is dosed at 240 mg twice a day. The starting dose is 120 mg given orally twice a day for 7 days.</a:t>
            </a:r>
            <a:r>
              <a:rPr lang="en-US" altLang="en-US" baseline="30000" smtClean="0">
                <a:latin typeface="Arial" charset="0"/>
              </a:rPr>
              <a:t>1</a:t>
            </a:r>
          </a:p>
          <a:p>
            <a:r>
              <a:rPr lang="en-US" altLang="en-US" smtClean="0">
                <a:latin typeface="Arial" charset="0"/>
              </a:rPr>
              <a:t>Dimethyl fumarate, a methyl ester of fumaric acid (a product of the citric acid cycle), activates the Nrf2 pathway, affecting oxidative stress, exerting direct effects on lymphocytes and dendritic cells. </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z="1100" u="sng">
              <a:latin typeface="Arial" charset="0"/>
            </a:endParaRPr>
          </a:p>
          <a:p>
            <a:endParaRPr lang="en-US" altLang="en-US" sz="1100" u="sng">
              <a:latin typeface="Arial" charset="0"/>
            </a:endParaRPr>
          </a:p>
          <a:p>
            <a:r>
              <a:rPr lang="en-US" altLang="en-US" sz="1100" u="sng">
                <a:latin typeface="Arial" charset="0"/>
              </a:rPr>
              <a:t>References</a:t>
            </a:r>
          </a:p>
          <a:p>
            <a:r>
              <a:rPr lang="en-US" altLang="en-US" sz="1100">
                <a:latin typeface="Arial" charset="0"/>
              </a:rPr>
              <a:t>1] Tecfidera (dimethyl fumarate) delayed-release capsules [prescribing information]. Cambridge, MA: Biogen Idec; 2013.</a:t>
            </a:r>
          </a:p>
        </p:txBody>
      </p:sp>
    </p:spTree>
    <p:extLst>
      <p:ext uri="{BB962C8B-B14F-4D97-AF65-F5344CB8AC3E}">
        <p14:creationId xmlns:p14="http://schemas.microsoft.com/office/powerpoint/2010/main" xmlns="" val="3644918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260475" y="722313"/>
            <a:ext cx="4794250" cy="3595687"/>
          </a:xfrm>
          <a:ln/>
        </p:spPr>
      </p:sp>
      <p:sp>
        <p:nvSpPr>
          <p:cNvPr id="14643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pros of the first-line oral therapies for MS include the convenience of oral administration and a good efficacy profile. These oral therapies  are also well-tolerated for the most part. These agents have class-specific adverse effects. However, long-term data are relatively limited.</a:t>
            </a:r>
          </a:p>
        </p:txBody>
      </p:sp>
    </p:spTree>
    <p:extLst>
      <p:ext uri="{BB962C8B-B14F-4D97-AF65-F5344CB8AC3E}">
        <p14:creationId xmlns:p14="http://schemas.microsoft.com/office/powerpoint/2010/main" xmlns="" val="272519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Rot="1" noChangeAspect="1" noChangeArrowheads="1" noTextEdit="1"/>
          </p:cNvSpPr>
          <p:nvPr>
            <p:ph type="sldImg"/>
          </p:nvPr>
        </p:nvSpPr>
        <p:spPr>
          <a:xfrm>
            <a:off x="1260475" y="722313"/>
            <a:ext cx="4794250" cy="3595687"/>
          </a:xfrm>
          <a:solidFill>
            <a:srgbClr val="FFFFFF"/>
          </a:solidFill>
          <a:ln/>
        </p:spPr>
      </p:sp>
      <p:sp>
        <p:nvSpPr>
          <p:cNvPr id="121859"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charset="0"/>
            </a:endParaRPr>
          </a:p>
        </p:txBody>
      </p:sp>
    </p:spTree>
    <p:extLst>
      <p:ext uri="{BB962C8B-B14F-4D97-AF65-F5344CB8AC3E}">
        <p14:creationId xmlns:p14="http://schemas.microsoft.com/office/powerpoint/2010/main" xmlns="" val="266737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260475" y="722313"/>
            <a:ext cx="4794250" cy="3595687"/>
          </a:xfrm>
          <a:ln/>
        </p:spPr>
      </p:sp>
      <p:sp>
        <p:nvSpPr>
          <p:cNvPr id="14745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cons of the first-line oral therapies include their limited experience, the lack of long-term safety or efficacy data, and the fact that each oral therapy has its own adverse events and tolerability issues.</a:t>
            </a:r>
          </a:p>
        </p:txBody>
      </p:sp>
    </p:spTree>
    <p:extLst>
      <p:ext uri="{BB962C8B-B14F-4D97-AF65-F5344CB8AC3E}">
        <p14:creationId xmlns:p14="http://schemas.microsoft.com/office/powerpoint/2010/main" xmlns="" val="4001072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260475" y="722313"/>
            <a:ext cx="4794250" cy="3595687"/>
          </a:xfrm>
          <a:ln/>
        </p:spPr>
      </p:sp>
      <p:sp>
        <p:nvSpPr>
          <p:cNvPr id="14848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Despite advances in the treatment of MS, a number of unmet needs remain:</a:t>
            </a:r>
          </a:p>
          <a:p>
            <a:r>
              <a:rPr lang="en-US" altLang="en-US" smtClean="0">
                <a:latin typeface="Arial" charset="0"/>
              </a:rPr>
              <a:t>A coherent pathogenesis for MS has not been determined. Importantly,  MS is an immune-mediated disease; it is not an auto-immune disease.</a:t>
            </a:r>
          </a:p>
          <a:p>
            <a:r>
              <a:rPr lang="en-US" altLang="en-US" smtClean="0">
                <a:latin typeface="Arial" charset="0"/>
              </a:rPr>
              <a:t>Currently, there are no proven therapies for progressive (slow worsening) MS.</a:t>
            </a:r>
          </a:p>
          <a:p>
            <a:r>
              <a:rPr lang="en-US" altLang="en-US" smtClean="0">
                <a:latin typeface="Arial" charset="0"/>
              </a:rPr>
              <a:t>In addition, no CNS restorative therapies are available. </a:t>
            </a:r>
          </a:p>
          <a:p>
            <a:r>
              <a:rPr lang="en-US" altLang="en-US" smtClean="0">
                <a:latin typeface="Arial" charset="0"/>
              </a:rPr>
              <a:t>And, unfortunately, there is no cure for MS.</a:t>
            </a:r>
          </a:p>
        </p:txBody>
      </p:sp>
    </p:spTree>
    <p:extLst>
      <p:ext uri="{BB962C8B-B14F-4D97-AF65-F5344CB8AC3E}">
        <p14:creationId xmlns:p14="http://schemas.microsoft.com/office/powerpoint/2010/main" xmlns="" val="362955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260475" y="722313"/>
            <a:ext cx="4794250" cy="3595687"/>
          </a:xfrm>
          <a:ln/>
        </p:spPr>
      </p:sp>
      <p:sp>
        <p:nvSpPr>
          <p:cNvPr id="14950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Other unmet needs include:</a:t>
            </a:r>
          </a:p>
          <a:p>
            <a:r>
              <a:rPr lang="en-US" altLang="en-US" smtClean="0">
                <a:latin typeface="Arial" charset="0"/>
              </a:rPr>
              <a:t>Individual agents show variable therapeutic responses.</a:t>
            </a:r>
          </a:p>
          <a:p>
            <a:r>
              <a:rPr lang="en-US" altLang="en-US" smtClean="0">
                <a:latin typeface="Arial" charset="0"/>
              </a:rPr>
              <a:t>There are no biomarkers available to help clinicians select an optimal agent or determine therapeutic response quickly. There is a marked need for biomarkers in order to personalize a patient’s treatment plan.</a:t>
            </a:r>
          </a:p>
          <a:p>
            <a:r>
              <a:rPr lang="en-US" altLang="en-US" smtClean="0">
                <a:latin typeface="Arial" charset="0"/>
              </a:rPr>
              <a:t>Moreover, current clinical trial outcomes have limitations.</a:t>
            </a:r>
          </a:p>
        </p:txBody>
      </p:sp>
    </p:spTree>
    <p:extLst>
      <p:ext uri="{BB962C8B-B14F-4D97-AF65-F5344CB8AC3E}">
        <p14:creationId xmlns:p14="http://schemas.microsoft.com/office/powerpoint/2010/main" xmlns="" val="2234859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260475" y="722313"/>
            <a:ext cx="4794250" cy="3595687"/>
          </a:xfrm>
          <a:ln/>
        </p:spPr>
      </p:sp>
      <p:sp>
        <p:nvSpPr>
          <p:cNvPr id="15053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Future therapies that may hold promise for the treatment of MS include alemtuzumab, anti-B-cell strategies, and other agents on the horizon.</a:t>
            </a:r>
          </a:p>
        </p:txBody>
      </p:sp>
    </p:spTree>
    <p:extLst>
      <p:ext uri="{BB962C8B-B14F-4D97-AF65-F5344CB8AC3E}">
        <p14:creationId xmlns:p14="http://schemas.microsoft.com/office/powerpoint/2010/main" xmlns="" val="4015473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1260475" y="722313"/>
            <a:ext cx="4794250" cy="3595687"/>
          </a:xfrm>
          <a:ln/>
        </p:spPr>
      </p:sp>
      <p:sp>
        <p:nvSpPr>
          <p:cNvPr id="15974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Other agents under clinical investigation include the anti-B-cell therapies, including:</a:t>
            </a:r>
          </a:p>
          <a:p>
            <a:pPr>
              <a:buFontTx/>
              <a:buChar char="•"/>
            </a:pPr>
            <a:r>
              <a:rPr lang="en-US" altLang="en-US" smtClean="0">
                <a:latin typeface="Arial" charset="0"/>
              </a:rPr>
              <a:t> rituximab, a chimeric monoclonal antibody that is FDA-approved for chronic lymphocytic leukemia (CLL), non-Hodgkin’s lymphoma (NHL), rheumatoid arthritis (RA), and other conditions;</a:t>
            </a:r>
          </a:p>
          <a:p>
            <a:pPr>
              <a:buFontTx/>
              <a:buChar char="•"/>
            </a:pPr>
            <a:r>
              <a:rPr lang="en-US" altLang="en-US" smtClean="0">
                <a:latin typeface="Arial" charset="0"/>
              </a:rPr>
              <a:t> ocrelizumab, a humanized monoclonal antibody, which is only available in clinical trials; and </a:t>
            </a:r>
          </a:p>
          <a:p>
            <a:pPr>
              <a:buFontTx/>
              <a:buChar char="•"/>
            </a:pPr>
            <a:r>
              <a:rPr lang="en-US" altLang="en-US" smtClean="0">
                <a:latin typeface="Arial" charset="0"/>
              </a:rPr>
              <a:t> ofatumumab, a human monoclonal antibody that recently received FDA approval for the treatment of CLL refractory to alemtuzumab and fludarabine.</a:t>
            </a:r>
          </a:p>
          <a:p>
            <a:pPr>
              <a:buFontTx/>
              <a:buChar char="•"/>
            </a:pPr>
            <a:endParaRPr lang="en-US" altLang="en-US" smtClean="0">
              <a:latin typeface="Arial" charset="0"/>
            </a:endParaRPr>
          </a:p>
          <a:p>
            <a:pPr>
              <a:buFontTx/>
              <a:buChar char="•"/>
            </a:pPr>
            <a:r>
              <a:rPr lang="en-US" altLang="en-US" smtClean="0">
                <a:latin typeface="Arial" charset="0"/>
              </a:rPr>
              <a:t>LY 2127399, an anti-B-cell activating factor (anti-BAF) monoclonal antibody, is also in clinical studies.</a:t>
            </a:r>
          </a:p>
          <a:p>
            <a:pPr>
              <a:buFontTx/>
              <a:buChar char="•"/>
            </a:pPr>
            <a:endParaRPr lang="en-US" altLang="en-US" smtClean="0">
              <a:latin typeface="Arial" charset="0"/>
            </a:endParaRPr>
          </a:p>
        </p:txBody>
      </p:sp>
    </p:spTree>
    <p:extLst>
      <p:ext uri="{BB962C8B-B14F-4D97-AF65-F5344CB8AC3E}">
        <p14:creationId xmlns:p14="http://schemas.microsoft.com/office/powerpoint/2010/main" xmlns="" val="2295614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260475" y="722313"/>
            <a:ext cx="4794250" cy="3595687"/>
          </a:xfrm>
          <a:ln/>
        </p:spPr>
      </p:sp>
      <p:sp>
        <p:nvSpPr>
          <p:cNvPr id="16179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Daclizumab, a humanized anti-CD24 monoclonal antibody, is also in clinical trials for the treatment of MS. This agent was FDA approved in 1997 to prevent organ rejection in kidney transplant patients. </a:t>
            </a:r>
          </a:p>
          <a:p>
            <a:r>
              <a:rPr lang="en-US" altLang="en-US" smtClean="0">
                <a:latin typeface="Arial" charset="0"/>
              </a:rPr>
              <a:t>Daclizumab targets activated T- and B-cells and expands CD56 bright NK cells; expansion of these cells may predict treatment response to daclizumab.</a:t>
            </a:r>
          </a:p>
          <a:p>
            <a:r>
              <a:rPr lang="en-US" altLang="en-US" smtClean="0">
                <a:latin typeface="Arial" charset="0"/>
              </a:rPr>
              <a:t>Daclizumab is administered intravenously or subcutaneously. It is currently in ongoing phase III clinical trials.</a:t>
            </a:r>
          </a:p>
        </p:txBody>
      </p:sp>
    </p:spTree>
    <p:extLst>
      <p:ext uri="{BB962C8B-B14F-4D97-AF65-F5344CB8AC3E}">
        <p14:creationId xmlns:p14="http://schemas.microsoft.com/office/powerpoint/2010/main" xmlns="" val="541544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260475" y="722313"/>
            <a:ext cx="4794250" cy="3595687"/>
          </a:xfrm>
          <a:ln/>
        </p:spPr>
      </p:sp>
      <p:sp>
        <p:nvSpPr>
          <p:cNvPr id="16281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Other agents under investigation for MS include the second-generation sphingosine 1-phosphate receptor modulators, including BAF312, ONO- 46414, and ponesimod.</a:t>
            </a:r>
          </a:p>
          <a:p>
            <a:r>
              <a:rPr lang="en-US" altLang="en-US" smtClean="0">
                <a:latin typeface="Arial" charset="0"/>
              </a:rPr>
              <a:t>Several vaccine therapies are in clinical trials, including Tovaxin, BHT-3009, and Neurovax. In addition, a transdermal (myelin peptide) skin patch is being studied for the treatment of MS.</a:t>
            </a:r>
            <a:r>
              <a:rPr lang="en-US" altLang="en-US" baseline="30000" smtClean="0">
                <a:latin typeface="Arial" charset="0"/>
              </a:rPr>
              <a:t>1</a:t>
            </a:r>
            <a:endParaRPr lang="en-US" altLang="en-US" smtClean="0">
              <a:latin typeface="Arial" charset="0"/>
            </a:endParaRPr>
          </a:p>
          <a:p>
            <a:endParaRPr lang="en-US" altLang="en-US" baseline="30000" smtClean="0">
              <a:latin typeface="Arial" charset="0"/>
            </a:endParaRPr>
          </a:p>
          <a:p>
            <a:r>
              <a:rPr lang="en-US" altLang="en-US" u="sng" baseline="30000" smtClean="0">
                <a:latin typeface="Arial" charset="0"/>
              </a:rPr>
              <a:t>References</a:t>
            </a:r>
          </a:p>
          <a:p>
            <a:r>
              <a:rPr lang="en-US" altLang="en-US" baseline="30000" smtClean="0">
                <a:latin typeface="Arial" charset="0"/>
              </a:rPr>
              <a:t>1] Walczak A, Siger M, Ciach A, Szczepanik M, Selmaj K. Transdermal application of myelin peptides in multiple sclerosis treatment. </a:t>
            </a:r>
            <a:r>
              <a:rPr lang="en-US" altLang="en-US" i="1" baseline="30000" smtClean="0">
                <a:latin typeface="Arial" charset="0"/>
              </a:rPr>
              <a:t>JAMA Neurol. </a:t>
            </a:r>
            <a:r>
              <a:rPr lang="en-US" altLang="en-US" baseline="30000" smtClean="0">
                <a:latin typeface="Arial" charset="0"/>
              </a:rPr>
              <a:t>2013;Sept 1;70(9):1105-1109.</a:t>
            </a:r>
            <a:endParaRPr lang="en-US" altLang="en-US" smtClean="0">
              <a:latin typeface="Arial" charset="0"/>
              <a:cs typeface="Arial" charset="0"/>
            </a:endParaRPr>
          </a:p>
        </p:txBody>
      </p:sp>
    </p:spTree>
    <p:extLst>
      <p:ext uri="{BB962C8B-B14F-4D97-AF65-F5344CB8AC3E}">
        <p14:creationId xmlns:p14="http://schemas.microsoft.com/office/powerpoint/2010/main" xmlns="" val="2169204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1260475" y="722313"/>
            <a:ext cx="4794250" cy="3595687"/>
          </a:xfrm>
          <a:ln/>
        </p:spPr>
      </p:sp>
      <p:sp>
        <p:nvSpPr>
          <p:cNvPr id="16384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With respect to symptomatic therapies, dalfampridine, a potassium channel blocker, has been available for the last few years for improving walking speed and walking in patients with MS. It is an extended-release agent administered orally (10 mg twice daily). </a:t>
            </a:r>
          </a:p>
          <a:p>
            <a:r>
              <a:rPr lang="en-US" altLang="en-US" smtClean="0">
                <a:latin typeface="Arial" charset="0"/>
              </a:rPr>
              <a:t>Dalfampridine was associated with improvement in 35% to 43% of patients with all 4 types of MS disease course.</a:t>
            </a:r>
            <a:r>
              <a:rPr lang="en-US" altLang="en-US" baseline="30000" smtClean="0">
                <a:latin typeface="Arial" charset="0"/>
              </a:rPr>
              <a:t>1 </a:t>
            </a:r>
            <a:r>
              <a:rPr lang="en-US" altLang="en-US" smtClean="0">
                <a:latin typeface="Arial" charset="0"/>
              </a:rPr>
              <a:t> This agent can improve nerve conduction.</a:t>
            </a:r>
            <a:endParaRPr lang="en-US" altLang="en-US" baseline="30000" smtClean="0">
              <a:latin typeface="Arial" charset="0"/>
            </a:endParaRPr>
          </a:p>
          <a:p>
            <a:r>
              <a:rPr lang="en-US" altLang="en-US" smtClean="0">
                <a:latin typeface="Arial" charset="0"/>
              </a:rPr>
              <a:t>Dalfampridine is contraindicated in patients with seizures or renal impairment.</a:t>
            </a:r>
            <a:r>
              <a:rPr lang="en-US" altLang="en-US" baseline="30000" smtClean="0">
                <a:latin typeface="Arial" charset="0"/>
              </a:rPr>
              <a:t>1</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r>
              <a:rPr lang="en-US" altLang="en-US" sz="1100" u="sng">
                <a:latin typeface="Arial" charset="0"/>
              </a:rPr>
              <a:t>References</a:t>
            </a:r>
          </a:p>
          <a:p>
            <a:r>
              <a:rPr lang="en-US" altLang="en-US" sz="1100">
                <a:latin typeface="Arial" charset="0"/>
              </a:rPr>
              <a:t>1] Ampyra (dalfampridine) extended release tablets, for oral use. Ardsley, NY: Acorda Therapeutics, Inc. 2013. </a:t>
            </a:r>
          </a:p>
        </p:txBody>
      </p:sp>
    </p:spTree>
    <p:extLst>
      <p:ext uri="{BB962C8B-B14F-4D97-AF65-F5344CB8AC3E}">
        <p14:creationId xmlns:p14="http://schemas.microsoft.com/office/powerpoint/2010/main" xmlns="" val="1844695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xfrm>
            <a:off x="1260475" y="722313"/>
            <a:ext cx="4794250" cy="3595687"/>
          </a:xfrm>
          <a:ln/>
        </p:spPr>
      </p:sp>
      <p:sp>
        <p:nvSpPr>
          <p:cNvPr id="16486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Onabotulinumtoxin A is used to treat overactive bladder in MS patients with certain neurogenic bladder conditions. This drug was FDA approved for overactive bladder in January 2013. Patients may need to be catheterized.</a:t>
            </a:r>
          </a:p>
        </p:txBody>
      </p:sp>
    </p:spTree>
    <p:extLst>
      <p:ext uri="{BB962C8B-B14F-4D97-AF65-F5344CB8AC3E}">
        <p14:creationId xmlns:p14="http://schemas.microsoft.com/office/powerpoint/2010/main" xmlns="" val="89570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1260475" y="722313"/>
            <a:ext cx="4794250" cy="3595687"/>
          </a:xfrm>
          <a:ln/>
        </p:spPr>
      </p:sp>
      <p:sp>
        <p:nvSpPr>
          <p:cNvPr id="16589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Some patients with MS develop pseudobulbar affect, a neurologic condition characterized by sudden bursts or laughter or crying for no reason. Dextromethorphan/quinidine is FDA-approved for the treatment of pseudobulbar affect. This combination therapy consists of dextromethrophan hydrobromide, a sigma-1 agonist, NMDA receptor antagonist, and quinidine sulfate, a CYP450 2D6 inhibitor.</a:t>
            </a:r>
            <a:r>
              <a:rPr lang="en-US" altLang="en-US" baseline="30000" smtClean="0">
                <a:latin typeface="Arial" charset="0"/>
              </a:rPr>
              <a:t>1</a:t>
            </a:r>
          </a:p>
          <a:p>
            <a:r>
              <a:rPr lang="en-US" altLang="en-US" smtClean="0">
                <a:latin typeface="Arial" charset="0"/>
              </a:rPr>
              <a:t>For MS patients with pain or spasticity, Tetrahydrocannabinol or other cannabinoids are sometimes used as a treatment.</a:t>
            </a:r>
            <a:r>
              <a:rPr lang="en-US" altLang="en-US" baseline="30000" smtClean="0">
                <a:latin typeface="Arial" charset="0"/>
              </a:rPr>
              <a:t>2</a:t>
            </a:r>
          </a:p>
          <a:p>
            <a:endParaRPr lang="en-US" altLang="en-US" sz="1100" u="sng">
              <a:latin typeface="Arial" charset="0"/>
            </a:endParaRPr>
          </a:p>
          <a:p>
            <a:endParaRPr lang="en-US" altLang="en-US" sz="1100" u="sng">
              <a:latin typeface="Arial" charset="0"/>
            </a:endParaRPr>
          </a:p>
          <a:p>
            <a:endParaRPr lang="en-US" altLang="en-US" sz="1100" u="sng">
              <a:latin typeface="Arial" charset="0"/>
            </a:endParaRPr>
          </a:p>
          <a:p>
            <a:endParaRPr lang="en-US" altLang="en-US" sz="1100" u="sng">
              <a:latin typeface="Arial" charset="0"/>
            </a:endParaRPr>
          </a:p>
          <a:p>
            <a:r>
              <a:rPr lang="en-US" altLang="en-US" sz="1100" u="sng">
                <a:latin typeface="Arial" charset="0"/>
              </a:rPr>
              <a:t>References</a:t>
            </a:r>
          </a:p>
          <a:p>
            <a:r>
              <a:rPr lang="en-US" altLang="en-US" sz="1100">
                <a:latin typeface="Arial" charset="0"/>
              </a:rPr>
              <a:t>1] Nuedexta (dextromethorphan hydrobromide and quinidine sulfate) capsules [prescribing information]. Aliso Viejo, CA: Avanir Pharmaceuticals, Inc. 2010.</a:t>
            </a:r>
          </a:p>
        </p:txBody>
      </p:sp>
    </p:spTree>
    <p:extLst>
      <p:ext uri="{BB962C8B-B14F-4D97-AF65-F5344CB8AC3E}">
        <p14:creationId xmlns:p14="http://schemas.microsoft.com/office/powerpoint/2010/main" xmlns="" val="395677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260475" y="722313"/>
            <a:ext cx="4794250" cy="3595687"/>
          </a:xfrm>
          <a:ln/>
        </p:spPr>
      </p:sp>
      <p:sp>
        <p:nvSpPr>
          <p:cNvPr id="12288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xmlns="" val="4122210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260475" y="722313"/>
            <a:ext cx="4794250" cy="3595687"/>
          </a:xfrm>
          <a:ln/>
        </p:spPr>
      </p:sp>
      <p:sp>
        <p:nvSpPr>
          <p:cNvPr id="16691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Disease-modifying therapies (DMTs) are currently the cornerstone of MS management. With a number of treatment options in development, choices are expanding; subsequently, therapeutic decisions will be more complex.</a:t>
            </a:r>
          </a:p>
          <a:p>
            <a:r>
              <a:rPr lang="en-US" altLang="en-US" smtClean="0">
                <a:latin typeface="Arial" charset="0"/>
              </a:rPr>
              <a:t>Key advances are likely to spawn the next stage of MS management—personalized medicine—bringing approaches that will help clinicians predict the patient’s response to a specific therapy. </a:t>
            </a:r>
          </a:p>
          <a:p>
            <a:endParaRPr lang="en-US" altLang="en-US" smtClean="0">
              <a:latin typeface="Arial" charset="0"/>
            </a:endParaRPr>
          </a:p>
        </p:txBody>
      </p:sp>
    </p:spTree>
    <p:extLst>
      <p:ext uri="{BB962C8B-B14F-4D97-AF65-F5344CB8AC3E}">
        <p14:creationId xmlns:p14="http://schemas.microsoft.com/office/powerpoint/2010/main" xmlns="" val="787838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26"/>
          <p:cNvSpPr>
            <a:spLocks noGrp="1" noRot="1" noChangeAspect="1" noChangeArrowheads="1" noTextEdit="1"/>
          </p:cNvSpPr>
          <p:nvPr>
            <p:ph type="sldImg"/>
          </p:nvPr>
        </p:nvSpPr>
        <p:spPr>
          <a:xfrm>
            <a:off x="1260475" y="722313"/>
            <a:ext cx="4794250" cy="3595687"/>
          </a:xfrm>
          <a:solidFill>
            <a:srgbClr val="FFFFFF"/>
          </a:solidFill>
          <a:ln/>
        </p:spPr>
      </p:sp>
      <p:sp>
        <p:nvSpPr>
          <p:cNvPr id="167939"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charset="0"/>
            </a:endParaRPr>
          </a:p>
        </p:txBody>
      </p:sp>
    </p:spTree>
    <p:extLst>
      <p:ext uri="{BB962C8B-B14F-4D97-AF65-F5344CB8AC3E}">
        <p14:creationId xmlns:p14="http://schemas.microsoft.com/office/powerpoint/2010/main" xmlns="" val="714328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1260475" y="722313"/>
            <a:ext cx="4794250" cy="3595687"/>
          </a:xfrm>
          <a:ln/>
        </p:spPr>
      </p:sp>
      <p:sp>
        <p:nvSpPr>
          <p:cNvPr id="16896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3065033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260475" y="722313"/>
            <a:ext cx="4794250" cy="3595687"/>
          </a:xfrm>
          <a:ln/>
        </p:spPr>
      </p:sp>
      <p:sp>
        <p:nvSpPr>
          <p:cNvPr id="1699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 The key issues are discussed on the next slide.]</a:t>
            </a:r>
          </a:p>
        </p:txBody>
      </p:sp>
    </p:spTree>
    <p:extLst>
      <p:ext uri="{BB962C8B-B14F-4D97-AF65-F5344CB8AC3E}">
        <p14:creationId xmlns:p14="http://schemas.microsoft.com/office/powerpoint/2010/main" xmlns="" val="1390872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260475" y="722313"/>
            <a:ext cx="4794250" cy="3595687"/>
          </a:xfrm>
          <a:ln/>
        </p:spPr>
      </p:sp>
      <p:sp>
        <p:nvSpPr>
          <p:cNvPr id="17101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457586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260475" y="722313"/>
            <a:ext cx="4794250" cy="3595687"/>
          </a:xfrm>
          <a:ln/>
        </p:spPr>
      </p:sp>
      <p:sp>
        <p:nvSpPr>
          <p:cNvPr id="17203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roundtable members discussed the key issues surrounding this patient. Non-adherence is the primary issue; and it is related to the patient’s poor knowledge base. Considerations include whether she has a problem with health literacy, cognition, or depression. Other  considerations are whether she needs to be evaluated for a B12 deficiency or has any other unaddressed medical needs.</a:t>
            </a:r>
          </a:p>
          <a:p>
            <a:r>
              <a:rPr lang="en-US" altLang="en-US" smtClean="0">
                <a:latin typeface="Arial" charset="0"/>
              </a:rPr>
              <a:t>This patient is only taking her medication once a day versus twice, so she is not getting the optimal benefit of her therapy. Her side effect management is not under control. There is inadequate communication between this patient and her treatment team: she also made a decision to lower her own dose without informing her physician at the time she did so. Unfortunately, this is a common occurrence with MS patients.</a:t>
            </a:r>
          </a:p>
          <a:p>
            <a:r>
              <a:rPr lang="en-US" altLang="en-US" smtClean="0">
                <a:latin typeface="Arial" charset="0"/>
              </a:rPr>
              <a:t>If this patient had a case manager, the case manager would have detected these problems earlier. The case manager has a personal relationship with patients, communicating with them about family issues, job issues, MS symptoms, medication adherence, and side effect  management.</a:t>
            </a:r>
          </a:p>
          <a:p>
            <a:endParaRPr lang="en-US" altLang="en-US" smtClean="0">
              <a:latin typeface="Arial" charset="0"/>
            </a:endParaRPr>
          </a:p>
        </p:txBody>
      </p:sp>
    </p:spTree>
    <p:extLst>
      <p:ext uri="{BB962C8B-B14F-4D97-AF65-F5344CB8AC3E}">
        <p14:creationId xmlns:p14="http://schemas.microsoft.com/office/powerpoint/2010/main" xmlns="" val="3007182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260475" y="722313"/>
            <a:ext cx="4794250" cy="3595687"/>
          </a:xfrm>
          <a:ln/>
        </p:spPr>
      </p:sp>
      <p:sp>
        <p:nvSpPr>
          <p:cNvPr id="17305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752762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260475" y="722313"/>
            <a:ext cx="4794250" cy="3595687"/>
          </a:xfrm>
          <a:ln/>
        </p:spPr>
      </p:sp>
      <p:sp>
        <p:nvSpPr>
          <p:cNvPr id="17408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2289739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260475" y="722313"/>
            <a:ext cx="4794250" cy="3595687"/>
          </a:xfrm>
          <a:ln/>
        </p:spPr>
      </p:sp>
      <p:sp>
        <p:nvSpPr>
          <p:cNvPr id="17510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 The key issues are discussed on the next slide.]</a:t>
            </a:r>
          </a:p>
        </p:txBody>
      </p:sp>
    </p:spTree>
    <p:extLst>
      <p:ext uri="{BB962C8B-B14F-4D97-AF65-F5344CB8AC3E}">
        <p14:creationId xmlns:p14="http://schemas.microsoft.com/office/powerpoint/2010/main" xmlns="" val="4017154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1260475" y="722313"/>
            <a:ext cx="4794250" cy="3595687"/>
          </a:xfrm>
          <a:ln/>
        </p:spPr>
      </p:sp>
      <p:sp>
        <p:nvSpPr>
          <p:cNvPr id="17613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panel discussed the key issues with this patient case:</a:t>
            </a:r>
          </a:p>
          <a:p>
            <a:r>
              <a:rPr lang="en-US" altLang="en-US" smtClean="0">
                <a:latin typeface="Arial" charset="0"/>
              </a:rPr>
              <a:t>This patient is not well educated about when he should contact his neurologist or about how to recognize worsening of symptoms or an actual relapse. He is not communicating well the neurologist, despite the fact that he tends to develop neurologic issues when he has an infection. In addition, the physician treating this patient’s infection may not recognize that the patient’s MS has relapsed and may not be  communicating effectively with the neurologist.</a:t>
            </a:r>
          </a:p>
          <a:p>
            <a:r>
              <a:rPr lang="en-US" altLang="en-US" smtClean="0">
                <a:latin typeface="Arial" charset="0"/>
              </a:rPr>
              <a:t>The patient’s infection triggered an MS relapse; however, he does not recognize his condition as a relapse. He is having a suboptimal or failed response to treatment.</a:t>
            </a:r>
          </a:p>
          <a:p>
            <a:r>
              <a:rPr lang="en-US" altLang="en-US" smtClean="0">
                <a:latin typeface="Arial" charset="0"/>
              </a:rPr>
              <a:t>The patient has not had an MRI for 5 years, indicating he has not received appropriate follow-up. </a:t>
            </a:r>
          </a:p>
          <a:p>
            <a:r>
              <a:rPr lang="en-US" altLang="en-US" smtClean="0">
                <a:latin typeface="Arial" charset="0"/>
              </a:rPr>
              <a:t>Aside from education, this patient needs an updated medical evaluation and closer monitoring.</a:t>
            </a:r>
          </a:p>
        </p:txBody>
      </p:sp>
    </p:spTree>
    <p:extLst>
      <p:ext uri="{BB962C8B-B14F-4D97-AF65-F5344CB8AC3E}">
        <p14:creationId xmlns:p14="http://schemas.microsoft.com/office/powerpoint/2010/main" xmlns="" val="7410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258888" y="674688"/>
            <a:ext cx="4794250" cy="3595687"/>
          </a:xfrm>
          <a:ln/>
        </p:spPr>
      </p:sp>
      <p:sp>
        <p:nvSpPr>
          <p:cNvPr id="3" name="Notes Placeholder 2"/>
          <p:cNvSpPr>
            <a:spLocks noGrp="1"/>
          </p:cNvSpPr>
          <p:nvPr>
            <p:ph type="body" idx="1"/>
          </p:nvPr>
        </p:nvSpPr>
        <p:spPr>
          <a:xfrm>
            <a:off x="975360" y="4559249"/>
            <a:ext cx="5364480" cy="4446837"/>
          </a:xfrm>
        </p:spPr>
        <p:txBody>
          <a:bodyPr>
            <a:normAutofit fontScale="32500" lnSpcReduction="20000"/>
          </a:bodyPr>
          <a:lstStyle/>
          <a:p>
            <a:pPr>
              <a:defRPr/>
            </a:pPr>
            <a:r>
              <a:rPr lang="en-US" sz="3800" dirty="0"/>
              <a:t>MS, an unpredictable, often disabling disease of the central nervous system, is the most common acquired neurologic disease  in young adults.</a:t>
            </a:r>
            <a:r>
              <a:rPr lang="en-US" sz="3800" baseline="30000" dirty="0"/>
              <a:t>1  </a:t>
            </a:r>
            <a:r>
              <a:rPr lang="en-US" sz="3800" dirty="0"/>
              <a:t>MS affects an estimated 400,000 people in the United States</a:t>
            </a:r>
            <a:r>
              <a:rPr lang="en-US" sz="3800" baseline="30000" dirty="0"/>
              <a:t>2</a:t>
            </a:r>
            <a:r>
              <a:rPr lang="en-US" sz="3800" dirty="0"/>
              <a:t> and 2.3 million people worldwide.</a:t>
            </a:r>
            <a:r>
              <a:rPr lang="en-US" sz="3800" baseline="30000" dirty="0"/>
              <a:t>3</a:t>
            </a:r>
            <a:r>
              <a:rPr lang="en-US" sz="3800" dirty="0"/>
              <a:t> The exact prevalence of MS is not well established; these estimates may be  low, given that many people with mild forms of MS may go undiagnosed. </a:t>
            </a:r>
          </a:p>
          <a:p>
            <a:pPr>
              <a:defRPr/>
            </a:pPr>
            <a:r>
              <a:rPr lang="en-US" sz="3800" dirty="0"/>
              <a:t>MS is on the rise in women, particularly young women. Most  patients are diagnosed between the ages of 20 and 50.</a:t>
            </a:r>
            <a:r>
              <a:rPr lang="en-US" sz="3800" baseline="30000" dirty="0"/>
              <a:t>3</a:t>
            </a:r>
            <a:r>
              <a:rPr lang="en-US" sz="3800" dirty="0">
                <a:solidFill>
                  <a:schemeClr val="accent1">
                    <a:lumMod val="75000"/>
                  </a:schemeClr>
                </a:solidFill>
              </a:rPr>
              <a:t> </a:t>
            </a:r>
            <a:r>
              <a:rPr lang="en-US" sz="3800" dirty="0"/>
              <a:t>MS occurs more commonly in Caucasians of  northern European descent.</a:t>
            </a:r>
            <a:r>
              <a:rPr lang="en-US" sz="3800" baseline="30000" dirty="0"/>
              <a:t>1</a:t>
            </a:r>
          </a:p>
          <a:p>
            <a:pPr>
              <a:defRPr/>
            </a:pPr>
            <a:endParaRPr lang="en-US" sz="3800" dirty="0"/>
          </a:p>
          <a:p>
            <a:pPr>
              <a:defRPr/>
            </a:pPr>
            <a:r>
              <a:rPr lang="en-US" sz="3800" u="sng" dirty="0"/>
              <a:t>Panel Input</a:t>
            </a:r>
            <a:endParaRPr lang="en-US" sz="3800" dirty="0"/>
          </a:p>
          <a:p>
            <a:pPr>
              <a:defRPr/>
            </a:pPr>
            <a:r>
              <a:rPr lang="en-US" sz="3800" dirty="0"/>
              <a:t>The panel members agreed that determining the precise prevalence of MS in the United States is a vital aspect of research, clinical studies, grants, new product development, and patient advocacy programs. </a:t>
            </a:r>
            <a:r>
              <a:rPr lang="en-US" sz="3800" dirty="0">
                <a:solidFill>
                  <a:srgbClr val="0233A6"/>
                </a:solidFill>
              </a:rPr>
              <a:t>[See Panel Recommendation #1 on next slide.]</a:t>
            </a:r>
          </a:p>
          <a:p>
            <a:pPr>
              <a:defRPr/>
            </a:pPr>
            <a:endParaRPr lang="en-US" sz="3800" dirty="0"/>
          </a:p>
          <a:p>
            <a:pPr>
              <a:defRPr/>
            </a:pPr>
            <a:endParaRPr lang="en-US" sz="3800" dirty="0"/>
          </a:p>
          <a:p>
            <a:pPr>
              <a:defRPr/>
            </a:pPr>
            <a:endParaRPr lang="en-US" sz="3800" dirty="0"/>
          </a:p>
          <a:p>
            <a:pPr>
              <a:defRPr/>
            </a:pPr>
            <a:endParaRPr lang="en-US" sz="3800" dirty="0"/>
          </a:p>
          <a:p>
            <a:pPr>
              <a:defRPr/>
            </a:pPr>
            <a:endParaRPr lang="en-US" sz="1100" dirty="0"/>
          </a:p>
          <a:p>
            <a:pPr>
              <a:defRPr/>
            </a:pPr>
            <a:endParaRPr lang="en-US" sz="1100" dirty="0"/>
          </a:p>
          <a:p>
            <a:pPr>
              <a:defRPr/>
            </a:pPr>
            <a:r>
              <a:rPr lang="en-US" sz="2600" u="sng" dirty="0"/>
              <a:t>References</a:t>
            </a:r>
          </a:p>
          <a:p>
            <a:pPr>
              <a:defRPr/>
            </a:pPr>
            <a:r>
              <a:rPr lang="en-US" sz="2600" dirty="0"/>
              <a:t>1]  National Institute of Neurological Disorders and Stroke. Multiple Sclerosis: hope through research. </a:t>
            </a:r>
            <a:r>
              <a:rPr lang="en-US" sz="2600" dirty="0">
                <a:hlinkClick r:id="rId3"/>
              </a:rPr>
              <a:t>http://www.ninds.nih.gov/disorders/multiple_sclerosis/detail_multiple_sclerosis.htm</a:t>
            </a:r>
            <a:r>
              <a:rPr lang="en-US" sz="2600" dirty="0"/>
              <a:t>. Accessed December 18, 2013.</a:t>
            </a:r>
          </a:p>
          <a:p>
            <a:pPr>
              <a:defRPr/>
            </a:pPr>
            <a:r>
              <a:rPr lang="en-US" sz="2600" dirty="0"/>
              <a:t>2] National Multiple Sclerosis Society. Take action. </a:t>
            </a:r>
            <a:r>
              <a:rPr lang="en-US" sz="2600" dirty="0">
                <a:hlinkClick r:id="rId4"/>
              </a:rPr>
              <a:t>http://www.nationalmssociety.org/chapters/ctn/take-action/index.aspx</a:t>
            </a:r>
            <a:r>
              <a:rPr lang="en-US" sz="2600" dirty="0"/>
              <a:t>. Accessed December 18, 2013.</a:t>
            </a:r>
          </a:p>
          <a:p>
            <a:pPr>
              <a:defRPr/>
            </a:pPr>
            <a:r>
              <a:rPr lang="en-US" sz="2600" dirty="0"/>
              <a:t>3] National Multiple Sclerosis Society. Fact sheet: multiple sclerosis. </a:t>
            </a:r>
            <a:r>
              <a:rPr lang="en-US" sz="2600" dirty="0">
                <a:hlinkClick r:id="rId5"/>
              </a:rPr>
              <a:t>http://www.nationalmssociety.org/chapters/mnm/mediacenter/factsheetmultiplesclerosis/index.aspx</a:t>
            </a:r>
            <a:r>
              <a:rPr lang="en-US" sz="2600" dirty="0"/>
              <a:t>. Accessed December 18, 2013.</a:t>
            </a:r>
          </a:p>
        </p:txBody>
      </p:sp>
    </p:spTree>
    <p:extLst>
      <p:ext uri="{BB962C8B-B14F-4D97-AF65-F5344CB8AC3E}">
        <p14:creationId xmlns:p14="http://schemas.microsoft.com/office/powerpoint/2010/main" xmlns="" val="2422403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1260475" y="722313"/>
            <a:ext cx="4794250" cy="3595687"/>
          </a:xfrm>
          <a:ln/>
        </p:spPr>
      </p:sp>
      <p:sp>
        <p:nvSpPr>
          <p:cNvPr id="17715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309901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1260475" y="722313"/>
            <a:ext cx="4794250" cy="3595687"/>
          </a:xfrm>
          <a:ln/>
        </p:spPr>
      </p:sp>
      <p:sp>
        <p:nvSpPr>
          <p:cNvPr id="1781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2872057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1260475" y="722313"/>
            <a:ext cx="4794250" cy="3595687"/>
          </a:xfrm>
          <a:ln/>
        </p:spPr>
      </p:sp>
      <p:sp>
        <p:nvSpPr>
          <p:cNvPr id="17920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 </a:t>
            </a:r>
          </a:p>
        </p:txBody>
      </p:sp>
    </p:spTree>
    <p:extLst>
      <p:ext uri="{BB962C8B-B14F-4D97-AF65-F5344CB8AC3E}">
        <p14:creationId xmlns:p14="http://schemas.microsoft.com/office/powerpoint/2010/main" xmlns="" val="22389105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1260475" y="722313"/>
            <a:ext cx="4794250" cy="3595687"/>
          </a:xfrm>
          <a:ln/>
        </p:spPr>
      </p:sp>
      <p:sp>
        <p:nvSpPr>
          <p:cNvPr id="18022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Patient R.M. is a more established, disabled MS patient who has issues with ambulation, foot drop, depression, fatigue, neurogenic bladder, spasticity, and pain. She has multiple classic symptoms of MS. And although she is percolating along, she is obviously is need of help and ongoing management/follow-up.</a:t>
            </a:r>
          </a:p>
          <a:p>
            <a:r>
              <a:rPr lang="en-US" altLang="en-US" smtClean="0">
                <a:latin typeface="Arial" charset="0"/>
              </a:rPr>
              <a:t>The panel suggested that generating a list of the patient’s diagnoses, needs, and next steps (as is done when a patient is released from the ER/hospital) would be helpful to organize, document, and prioritize next steps for this patient.</a:t>
            </a:r>
          </a:p>
        </p:txBody>
      </p:sp>
    </p:spTree>
    <p:extLst>
      <p:ext uri="{BB962C8B-B14F-4D97-AF65-F5344CB8AC3E}">
        <p14:creationId xmlns:p14="http://schemas.microsoft.com/office/powerpoint/2010/main" xmlns="" val="425912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1260475" y="722313"/>
            <a:ext cx="4794250" cy="3595687"/>
          </a:xfrm>
          <a:ln/>
        </p:spPr>
      </p:sp>
      <p:sp>
        <p:nvSpPr>
          <p:cNvPr id="18125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Patient R.M. also exhibits poor sleep hygiene and social isolation.  In addition, she may be at risk for falls, and her environment may be unsafe. </a:t>
            </a:r>
          </a:p>
          <a:p>
            <a:r>
              <a:rPr lang="en-US" altLang="en-US" smtClean="0">
                <a:latin typeface="Arial" charset="0"/>
              </a:rPr>
              <a:t>There is a tendency to want to fix all of this patient’s problems at once. However, it is more prudent to prioritize her issues. Prioritization presents numerous challenges and involves considering the patient’s priorities and those identified by the treating physician. </a:t>
            </a:r>
          </a:p>
          <a:p>
            <a:r>
              <a:rPr lang="en-US" altLang="en-US" smtClean="0">
                <a:latin typeface="Arial" charset="0"/>
              </a:rPr>
              <a:t>From the physician’s perspective, this patient’s fall risk is a priority because if it not addressed now, she may incur even more complications if she falls and fractures/breaks a hip or is otherwise injured. And her depression may be more problematic than the patient realizes. Moreover, while the focus of patient R.M.’s treatment will likely be DMTs to reduce MS activity/progression, her other conditions—bladder problems, depression, and others—must still be addressed. The neurologist may need to refer this patient to a urologist, psychiatrist, or other specialist.</a:t>
            </a:r>
          </a:p>
          <a:p>
            <a:r>
              <a:rPr lang="en-US" altLang="en-US" smtClean="0">
                <a:latin typeface="Arial" charset="0"/>
              </a:rPr>
              <a:t>In summary, managing patients with MS demands that clinicians focus on multiple issues that demand prioritization. This patient is certainly in need of additional support.  A case manager could help coordinate numerous aspects of this patient’s needs and identify whether/what additional support is needed to help improve her overall quality of life. </a:t>
            </a:r>
          </a:p>
          <a:p>
            <a:endParaRPr lang="en-US" altLang="en-US" smtClean="0">
              <a:latin typeface="Arial" charset="0"/>
            </a:endParaRPr>
          </a:p>
        </p:txBody>
      </p:sp>
    </p:spTree>
    <p:extLst>
      <p:ext uri="{BB962C8B-B14F-4D97-AF65-F5344CB8AC3E}">
        <p14:creationId xmlns:p14="http://schemas.microsoft.com/office/powerpoint/2010/main" xmlns="" val="4143608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Rot="1" noChangeAspect="1" noChangeArrowheads="1" noTextEdit="1"/>
          </p:cNvSpPr>
          <p:nvPr>
            <p:ph type="sldImg"/>
          </p:nvPr>
        </p:nvSpPr>
        <p:spPr>
          <a:xfrm>
            <a:off x="1260475" y="722313"/>
            <a:ext cx="4794250" cy="3595687"/>
          </a:xfrm>
          <a:solidFill>
            <a:srgbClr val="FFFFFF"/>
          </a:solidFill>
          <a:ln/>
        </p:spPr>
      </p:sp>
      <p:sp>
        <p:nvSpPr>
          <p:cNvPr id="187395"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charset="0"/>
            </a:endParaRPr>
          </a:p>
        </p:txBody>
      </p:sp>
    </p:spTree>
    <p:extLst>
      <p:ext uri="{BB962C8B-B14F-4D97-AF65-F5344CB8AC3E}">
        <p14:creationId xmlns:p14="http://schemas.microsoft.com/office/powerpoint/2010/main" xmlns="" val="10121387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1260475" y="722313"/>
            <a:ext cx="4794250" cy="3595687"/>
          </a:xfrm>
          <a:ln/>
        </p:spPr>
      </p:sp>
      <p:sp>
        <p:nvSpPr>
          <p:cNvPr id="3" name="Notes Placeholder 2"/>
          <p:cNvSpPr>
            <a:spLocks noGrp="1"/>
          </p:cNvSpPr>
          <p:nvPr>
            <p:ph type="body" idx="1"/>
          </p:nvPr>
        </p:nvSpPr>
        <p:spPr/>
        <p:txBody>
          <a:bodyPr>
            <a:normAutofit fontScale="85000" lnSpcReduction="20000"/>
          </a:bodyPr>
          <a:lstStyle/>
          <a:p>
            <a:pPr>
              <a:defRPr/>
            </a:pPr>
            <a:r>
              <a:rPr lang="en-US" sz="1600" dirty="0"/>
              <a:t>Our healthcare system is fragmented and fraught with inefficiencies. There is a dramatic need to improve communication and coordination of care between/among patients, families, caregivers and their treatment teams. Inadequate care coordination can lead to serious consequences, including medication errors, preventable hospital readmissions, and undue pain and suffering for patients. </a:t>
            </a:r>
          </a:p>
          <a:p>
            <a:pPr>
              <a:defRPr/>
            </a:pPr>
            <a:endParaRPr lang="en-US" sz="1600" dirty="0"/>
          </a:p>
          <a:p>
            <a:pPr>
              <a:defRPr/>
            </a:pPr>
            <a:r>
              <a:rPr lang="en-US" sz="1600" dirty="0"/>
              <a:t>Approaches  designed to navigate through the increasingly complex healthcare system can  help improve outcomes and reduce costs. Case managers play a vital role in improving communications across care settings, and  in addressing the patient’s pain and symptom management  as well as their  psychosocial and functional needs.</a:t>
            </a:r>
          </a:p>
          <a:p>
            <a:pPr>
              <a:defRPr/>
            </a:pPr>
            <a:endParaRPr lang="en-US" sz="1600" dirty="0"/>
          </a:p>
          <a:p>
            <a:pPr>
              <a:defRPr/>
            </a:pPr>
            <a:r>
              <a:rPr lang="en-US" sz="1600" dirty="0"/>
              <a:t>It is vital that primary care physicians, specialists, and all members of teams who treat patients with chronic diseases be aware of the  case manager’s role and the substantial benefits associated with effective case management.</a:t>
            </a:r>
          </a:p>
          <a:p>
            <a:pPr>
              <a:defRPr/>
            </a:pPr>
            <a:endParaRPr lang="en-US" dirty="0" smtClean="0"/>
          </a:p>
          <a:p>
            <a:pPr>
              <a:defRPr/>
            </a:pPr>
            <a:endParaRPr lang="en-US" dirty="0" smtClean="0"/>
          </a:p>
          <a:p>
            <a:pPr>
              <a:defRPr/>
            </a:pPr>
            <a:endParaRPr lang="en-US" dirty="0" smtClean="0"/>
          </a:p>
          <a:p>
            <a:pPr>
              <a:defRPr/>
            </a:pPr>
            <a:r>
              <a:rPr lang="en-US" u="sng" dirty="0" smtClean="0"/>
              <a:t>References</a:t>
            </a:r>
          </a:p>
          <a:p>
            <a:pPr>
              <a:defRPr/>
            </a:pPr>
            <a:r>
              <a:rPr lang="en-US" dirty="0" smtClean="0"/>
              <a:t>1]  National Quality Forum. Effective communication and care coordination. </a:t>
            </a:r>
            <a:r>
              <a:rPr lang="en-US" dirty="0" smtClean="0">
                <a:hlinkClick r:id="rId3"/>
              </a:rPr>
              <a:t>http://www.qualityforum.org/Topics/Effective_Communication_and_Care_Coordination.aspx</a:t>
            </a:r>
            <a:r>
              <a:rPr lang="en-US" dirty="0" smtClean="0"/>
              <a:t>.  Accessed January 30, 2014.</a:t>
            </a:r>
          </a:p>
          <a:p>
            <a:pPr>
              <a:defRPr/>
            </a:pPr>
            <a:r>
              <a:rPr lang="en-US" dirty="0" smtClean="0"/>
              <a:t>2] IOM (Institute of Medicine). 2010. </a:t>
            </a:r>
            <a:r>
              <a:rPr lang="en-US" i="1" dirty="0" smtClean="0"/>
              <a:t>The Healthcare Imperative: Lowering Costs and Improving Outcomes: Workshop Series Summary. </a:t>
            </a:r>
            <a:r>
              <a:rPr lang="en-US" dirty="0" smtClean="0"/>
              <a:t>[presentation by Owens MK ]. Washington, DC: The National Academies Press.</a:t>
            </a:r>
            <a:endParaRPr lang="en-US" dirty="0"/>
          </a:p>
        </p:txBody>
      </p:sp>
    </p:spTree>
    <p:extLst>
      <p:ext uri="{BB962C8B-B14F-4D97-AF65-F5344CB8AC3E}">
        <p14:creationId xmlns:p14="http://schemas.microsoft.com/office/powerpoint/2010/main" xmlns="" val="3989517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xfrm>
            <a:off x="1260475" y="722313"/>
            <a:ext cx="4794250" cy="3595687"/>
          </a:xfrm>
          <a:ln/>
        </p:spPr>
      </p:sp>
      <p:sp>
        <p:nvSpPr>
          <p:cNvPr id="18944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case manager’s role includes:</a:t>
            </a:r>
          </a:p>
          <a:p>
            <a:pPr>
              <a:buFont typeface="Wingdings" pitchFamily="2" charset="2"/>
              <a:buChar char="§"/>
            </a:pPr>
            <a:r>
              <a:rPr lang="en-US" altLang="en-US" smtClean="0">
                <a:latin typeface="Arial" charset="0"/>
              </a:rPr>
              <a:t>Facilitating cohesive, patient-centered planning; </a:t>
            </a:r>
          </a:p>
          <a:p>
            <a:pPr>
              <a:buFont typeface="Wingdings" pitchFamily="2" charset="2"/>
              <a:buChar char="§"/>
            </a:pPr>
            <a:r>
              <a:rPr lang="en-US" altLang="en-US" smtClean="0">
                <a:latin typeface="Arial" charset="0"/>
              </a:rPr>
              <a:t>Communicating with, and building a communication network with, the entire MS treatment team, including the patient, primary care physician, the neurologist, nutritionist,  nurse, physical therapist, speech therapist, and  social worker. </a:t>
            </a:r>
            <a:endParaRPr lang="en-US" altLang="en-US" smtClean="0">
              <a:solidFill>
                <a:srgbClr val="0233A6"/>
              </a:solidFill>
              <a:latin typeface="Arial" charset="0"/>
            </a:endParaRPr>
          </a:p>
          <a:p>
            <a:pPr>
              <a:buFont typeface="Wingdings" pitchFamily="2" charset="2"/>
              <a:buChar char="§"/>
            </a:pPr>
            <a:r>
              <a:rPr lang="en-US" altLang="en-US" smtClean="0">
                <a:latin typeface="Arial" charset="0"/>
              </a:rPr>
              <a:t> Address any barriers to the patient’s treatment adherence (ie, access issues, health literacy, different language, caregiver issues)</a:t>
            </a:r>
          </a:p>
          <a:p>
            <a:pPr>
              <a:buFont typeface="Wingdings" pitchFamily="2" charset="2"/>
              <a:buChar char="§"/>
            </a:pPr>
            <a:r>
              <a:rPr lang="en-US" altLang="en-US" smtClean="0">
                <a:latin typeface="Arial" charset="0"/>
              </a:rPr>
              <a:t>Implement interventions; follow up with the patient</a:t>
            </a:r>
          </a:p>
          <a:p>
            <a:r>
              <a:rPr lang="en-US" altLang="en-US" smtClean="0">
                <a:latin typeface="Arial" charset="0"/>
              </a:rPr>
              <a:t>Moreover, the case manager educates patients about the merits of their prescribed plan of care and reinforces the importance of adhering to the plan.</a:t>
            </a:r>
          </a:p>
          <a:p>
            <a:r>
              <a:rPr lang="en-US" altLang="en-US" smtClean="0">
                <a:latin typeface="Arial" charset="0"/>
              </a:rPr>
              <a:t>In addition to having a nursing degree or social worker credentials, or a degree in a health-related field, an official case manager has also obtained national certification as a certified case manager (CCM). It is important to identify whether a case manager has this official certification, as some individuals may use this title without having an official certification.</a:t>
            </a:r>
          </a:p>
        </p:txBody>
      </p:sp>
    </p:spTree>
    <p:extLst>
      <p:ext uri="{BB962C8B-B14F-4D97-AF65-F5344CB8AC3E}">
        <p14:creationId xmlns:p14="http://schemas.microsoft.com/office/powerpoint/2010/main" xmlns="" val="3158559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260475" y="722313"/>
            <a:ext cx="4794250" cy="3595687"/>
          </a:xfrm>
          <a:ln/>
        </p:spPr>
      </p:sp>
      <p:sp>
        <p:nvSpPr>
          <p:cNvPr id="19046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2763738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1260475" y="722313"/>
            <a:ext cx="4794250" cy="3595687"/>
          </a:xfrm>
          <a:ln/>
        </p:spPr>
      </p:sp>
      <p:sp>
        <p:nvSpPr>
          <p:cNvPr id="19149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Listed here are the 8 major domains standard to all case managers. These domains are used to assess a person’s needs and/or barriers they may encounter in following a prescribed plan of care.</a:t>
            </a:r>
          </a:p>
        </p:txBody>
      </p:sp>
    </p:spTree>
    <p:extLst>
      <p:ext uri="{BB962C8B-B14F-4D97-AF65-F5344CB8AC3E}">
        <p14:creationId xmlns:p14="http://schemas.microsoft.com/office/powerpoint/2010/main" xmlns="" val="175325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260475" y="722313"/>
            <a:ext cx="4794250" cy="3595687"/>
          </a:xfrm>
          <a:ln/>
        </p:spPr>
      </p:sp>
      <p:sp>
        <p:nvSpPr>
          <p:cNvPr id="12493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9641211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1260475" y="722313"/>
            <a:ext cx="4794250" cy="3595687"/>
          </a:xfrm>
          <a:ln/>
        </p:spPr>
      </p:sp>
      <p:sp>
        <p:nvSpPr>
          <p:cNvPr id="19251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35670634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xfrm>
            <a:off x="1260475" y="722313"/>
            <a:ext cx="4794250" cy="3595687"/>
          </a:xfrm>
          <a:ln/>
        </p:spPr>
      </p:sp>
      <p:sp>
        <p:nvSpPr>
          <p:cNvPr id="19353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case manager educates the MS patient about the signs and symptoms of progressive disease listed here. The patient is also encouraged to record changes/worsening of symptoms and given guidance as to when to contact the specialist.</a:t>
            </a:r>
          </a:p>
        </p:txBody>
      </p:sp>
    </p:spTree>
    <p:extLst>
      <p:ext uri="{BB962C8B-B14F-4D97-AF65-F5344CB8AC3E}">
        <p14:creationId xmlns:p14="http://schemas.microsoft.com/office/powerpoint/2010/main" xmlns="" val="4017519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260475" y="722313"/>
            <a:ext cx="4794250" cy="3595687"/>
          </a:xfrm>
          <a:ln/>
        </p:spPr>
      </p:sp>
      <p:sp>
        <p:nvSpPr>
          <p:cNvPr id="19456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Every patient with MS is different and has a different set of needs, some of which depend on the type/progression of the disease, as outlined here.</a:t>
            </a:r>
          </a:p>
        </p:txBody>
      </p:sp>
    </p:spTree>
    <p:extLst>
      <p:ext uri="{BB962C8B-B14F-4D97-AF65-F5344CB8AC3E}">
        <p14:creationId xmlns:p14="http://schemas.microsoft.com/office/powerpoint/2010/main" xmlns="" val="1361820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xfrm>
            <a:off x="1260475" y="722313"/>
            <a:ext cx="4794250" cy="3595687"/>
          </a:xfrm>
          <a:ln/>
        </p:spPr>
      </p:sp>
      <p:sp>
        <p:nvSpPr>
          <p:cNvPr id="1955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symptoms of MS vary from patient to patient. It is vital for patients and their caregivers/support network understand the importance of treatment and adherence to the prescribed treatment plan. While there is no cure for MS, treatment may help lessen MS attacks, manage symptoms, and reduce disease progression. </a:t>
            </a:r>
          </a:p>
          <a:p>
            <a:r>
              <a:rPr lang="en-US" altLang="en-US" smtClean="0">
                <a:latin typeface="Arial" charset="0"/>
              </a:rPr>
              <a:t>After evaluating the patient’s needs and recommending the appropriate treatment options, the neurologist can inform the case manager what the therapeutic options are, and the case manager can provide the patient with education on each of these options.  This  includes the DMTs, symptom management therapies, and other therapies.</a:t>
            </a:r>
            <a:endParaRPr lang="en-US" altLang="en-US" smtClean="0">
              <a:solidFill>
                <a:srgbClr val="0233A6"/>
              </a:solidFill>
              <a:latin typeface="Arial" charset="0"/>
            </a:endParaRPr>
          </a:p>
          <a:p>
            <a:r>
              <a:rPr lang="en-US" altLang="en-US" smtClean="0">
                <a:latin typeface="Arial" charset="0"/>
              </a:rPr>
              <a:t>The case manager also helps patients prepare for their face-to-face visit with the neurologist, with the goal of optimizing the visit.</a:t>
            </a:r>
          </a:p>
        </p:txBody>
      </p:sp>
    </p:spTree>
    <p:extLst>
      <p:ext uri="{BB962C8B-B14F-4D97-AF65-F5344CB8AC3E}">
        <p14:creationId xmlns:p14="http://schemas.microsoft.com/office/powerpoint/2010/main" xmlns="" val="5358193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xfrm>
            <a:off x="1260475" y="722313"/>
            <a:ext cx="4794250" cy="3595687"/>
          </a:xfrm>
          <a:ln/>
        </p:spPr>
      </p:sp>
      <p:sp>
        <p:nvSpPr>
          <p:cNvPr id="19661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case manager helps prepare the patient for the specialist visit with a checklist guiding the patient to write down any symptoms, stress factors, or any recent major changes. The patient is reminded to bring a list of medications or to take a close-up photo of their medications with a cell phone. </a:t>
            </a:r>
          </a:p>
          <a:p>
            <a:r>
              <a:rPr lang="en-US" altLang="en-US" smtClean="0">
                <a:latin typeface="Arial" charset="0"/>
              </a:rPr>
              <a:t>In addition, the patient is asked to make a list of questions for the physician and given guidance on how to communicate with the physician and when to contact the specialist in-between visits.</a:t>
            </a:r>
          </a:p>
          <a:p>
            <a:endParaRPr lang="en-US" altLang="en-US" smtClean="0">
              <a:latin typeface="Arial" charset="0"/>
            </a:endParaRPr>
          </a:p>
        </p:txBody>
      </p:sp>
    </p:spTree>
    <p:extLst>
      <p:ext uri="{BB962C8B-B14F-4D97-AF65-F5344CB8AC3E}">
        <p14:creationId xmlns:p14="http://schemas.microsoft.com/office/powerpoint/2010/main" xmlns="" val="609526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260475" y="722313"/>
            <a:ext cx="4794250" cy="3595687"/>
          </a:xfrm>
          <a:ln/>
        </p:spPr>
      </p:sp>
      <p:sp>
        <p:nvSpPr>
          <p:cNvPr id="19763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16705282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1260475" y="722313"/>
            <a:ext cx="4794250" cy="3595687"/>
          </a:xfrm>
          <a:ln/>
        </p:spPr>
      </p:sp>
      <p:sp>
        <p:nvSpPr>
          <p:cNvPr id="19865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623866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1260475" y="722313"/>
            <a:ext cx="4794250" cy="3595687"/>
          </a:xfrm>
          <a:ln/>
        </p:spPr>
      </p:sp>
      <p:sp>
        <p:nvSpPr>
          <p:cNvPr id="19968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8704560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260475" y="722313"/>
            <a:ext cx="4794250" cy="3595687"/>
          </a:xfrm>
          <a:ln/>
        </p:spPr>
      </p:sp>
      <p:sp>
        <p:nvSpPr>
          <p:cNvPr id="200707" name="Notes Placeholder 2"/>
          <p:cNvSpPr>
            <a:spLocks noGrp="1"/>
          </p:cNvSpPr>
          <p:nvPr>
            <p:ph type="body" idx="1"/>
          </p:nvPr>
        </p:nvSpPr>
        <p:spPr>
          <a:xfrm>
            <a:off x="975360" y="4483205"/>
            <a:ext cx="5364480" cy="432120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a:p>
            <a:endParaRPr lang="en-US" altLang="en-US" smtClean="0">
              <a:latin typeface="Arial" charset="0"/>
            </a:endParaRPr>
          </a:p>
        </p:txBody>
      </p:sp>
    </p:spTree>
    <p:extLst>
      <p:ext uri="{BB962C8B-B14F-4D97-AF65-F5344CB8AC3E}">
        <p14:creationId xmlns:p14="http://schemas.microsoft.com/office/powerpoint/2010/main" xmlns="" val="17011216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xfrm>
            <a:off x="1260475" y="722313"/>
            <a:ext cx="4794250" cy="3595687"/>
          </a:xfrm>
          <a:ln/>
        </p:spPr>
      </p:sp>
      <p:sp>
        <p:nvSpPr>
          <p:cNvPr id="20173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22709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260475" y="722313"/>
            <a:ext cx="4794250" cy="3595687"/>
          </a:xfrm>
          <a:ln/>
        </p:spPr>
      </p:sp>
      <p:sp>
        <p:nvSpPr>
          <p:cNvPr id="12595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MS affects at least 2 to 3 times as many women as men.</a:t>
            </a:r>
            <a:r>
              <a:rPr lang="en-US" altLang="en-US" baseline="30000" smtClean="0">
                <a:latin typeface="Arial" charset="0"/>
              </a:rPr>
              <a:t>1</a:t>
            </a:r>
          </a:p>
          <a:p>
            <a:r>
              <a:rPr lang="en-US" altLang="en-US" smtClean="0">
                <a:latin typeface="Arial" charset="0"/>
              </a:rPr>
              <a:t>The 2 major clinical patterns of MS are: relapsing, characterized by clearly defined flare-ups or episodes of acute worsening of neurologic function; and progressive, characterized by a steady worsening of the disease.</a:t>
            </a:r>
            <a:r>
              <a:rPr lang="en-US" altLang="en-US" baseline="30000" smtClean="0">
                <a:latin typeface="Arial" charset="0"/>
              </a:rPr>
              <a:t>1</a:t>
            </a:r>
          </a:p>
          <a:p>
            <a:r>
              <a:rPr lang="en-US" altLang="en-US" smtClean="0">
                <a:latin typeface="Arial" charset="0"/>
              </a:rPr>
              <a:t>Although MS is often difficult to diagnose, early diagnosis and treatment are crucial; appropriate treatment can substantially slow the progression of MS. Conversely, untreated MS results in disability in most patients.</a:t>
            </a:r>
          </a:p>
          <a:p>
            <a:r>
              <a:rPr lang="en-US" altLang="en-US" smtClean="0">
                <a:latin typeface="Arial" charset="0"/>
              </a:rPr>
              <a:t>Nearly all patients with progressive MS become disabled  to some extent.</a:t>
            </a:r>
          </a:p>
          <a:p>
            <a:endParaRPr lang="en-US" altLang="en-US" smtClean="0">
              <a:latin typeface="Arial" charset="0"/>
            </a:endParaRPr>
          </a:p>
          <a:p>
            <a:endParaRPr lang="en-US" altLang="en-US" smtClean="0">
              <a:latin typeface="Arial" charset="0"/>
            </a:endParaRPr>
          </a:p>
          <a:p>
            <a:r>
              <a:rPr lang="en-US" altLang="en-US" sz="1100" u="sng">
                <a:latin typeface="Arial" charset="0"/>
              </a:rPr>
              <a:t>References</a:t>
            </a:r>
          </a:p>
          <a:p>
            <a:r>
              <a:rPr lang="en-US" altLang="en-US" sz="1100">
                <a:latin typeface="Arial" charset="0"/>
              </a:rPr>
              <a:t>1] National Multiple Sclerosis Society. Fact sheet: multiple sclerosis. </a:t>
            </a:r>
            <a:r>
              <a:rPr lang="en-US" altLang="en-US" sz="1100">
                <a:latin typeface="Arial" charset="0"/>
                <a:hlinkClick r:id="rId3"/>
              </a:rPr>
              <a:t>http://www.nationalmssociety.org/chapters/mnm/mediacenter/factsheetmultiplesclerosis/index.aspx</a:t>
            </a:r>
            <a:r>
              <a:rPr lang="en-US" altLang="en-US" sz="1100">
                <a:latin typeface="Arial" charset="0"/>
              </a:rPr>
              <a:t>.  Accessed December 19, 2013.</a:t>
            </a:r>
          </a:p>
        </p:txBody>
      </p:sp>
    </p:spTree>
    <p:extLst>
      <p:ext uri="{BB962C8B-B14F-4D97-AF65-F5344CB8AC3E}">
        <p14:creationId xmlns:p14="http://schemas.microsoft.com/office/powerpoint/2010/main" xmlns="" val="257886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260475" y="722313"/>
            <a:ext cx="4794250" cy="3595687"/>
          </a:xfrm>
          <a:ln/>
        </p:spPr>
      </p:sp>
      <p:sp>
        <p:nvSpPr>
          <p:cNvPr id="20275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Patients with MS may be affected by a constellation of symptoms, each of which has an impact on their quality of life (QoL).</a:t>
            </a:r>
          </a:p>
          <a:p>
            <a:r>
              <a:rPr lang="en-US" altLang="en-US" smtClean="0">
                <a:latin typeface="Arial" charset="0"/>
              </a:rPr>
              <a:t>The case manager asks questions to uncover whether there are gaps in the management of any of these symptoms and assesses the magnitude of each symptom on the patient’s QoL.</a:t>
            </a:r>
          </a:p>
          <a:p>
            <a:r>
              <a:rPr lang="en-US" altLang="en-US" smtClean="0">
                <a:latin typeface="Arial" charset="0"/>
              </a:rPr>
              <a:t>The case manager then takes steps to help ensure that any additional symptom management needs are integrated into the individual’s plan of care.</a:t>
            </a:r>
          </a:p>
        </p:txBody>
      </p:sp>
    </p:spTree>
    <p:extLst>
      <p:ext uri="{BB962C8B-B14F-4D97-AF65-F5344CB8AC3E}">
        <p14:creationId xmlns:p14="http://schemas.microsoft.com/office/powerpoint/2010/main" xmlns="" val="20421425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xfrm>
            <a:off x="1260475" y="722313"/>
            <a:ext cx="4794250" cy="3595687"/>
          </a:xfrm>
          <a:ln/>
        </p:spPr>
      </p:sp>
      <p:sp>
        <p:nvSpPr>
          <p:cNvPr id="2037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While it is not a realistic expectation for case managers to motivate the patient directly, case managers are charged with informing, educating, and empowering patients to motivate themselves—to adhere to medication, change their behaviors, and seek help when appropriate.</a:t>
            </a:r>
          </a:p>
          <a:p>
            <a:r>
              <a:rPr lang="en-US" altLang="en-US" smtClean="0">
                <a:latin typeface="Arial" charset="0"/>
              </a:rPr>
              <a:t>The case manager plays a crucial role in targeting interventions specific to the individual patient, with the goal of reducing and/or removing barriers to the patient’s care. </a:t>
            </a:r>
          </a:p>
          <a:p>
            <a:r>
              <a:rPr lang="en-US" altLang="en-US" smtClean="0">
                <a:latin typeface="Arial" charset="0"/>
              </a:rPr>
              <a:t>If the patient with MS would benefit from a specific type of therapy (physical, speech, occupational), support groups, or assistive devices,  the case manager recommends/provides resources for these needs. A planned exercise program may also be recommended.</a:t>
            </a:r>
          </a:p>
          <a:p>
            <a:r>
              <a:rPr lang="en-US" altLang="en-US" smtClean="0">
                <a:latin typeface="Arial" charset="0"/>
              </a:rPr>
              <a:t>The case manager coaches the MS patient with tips on: maintaining a healthy lifestyle (nutrition, rest); taking steps to avoid potential triggers such as fatigue, stress, temperature changes, and illness; and making changes in the home to prevent falls. The case manager may also evaluate the home for fall-risk concerns and recommend what changes are needed.</a:t>
            </a:r>
          </a:p>
          <a:p>
            <a:endParaRPr lang="en-US" altLang="en-US" smtClean="0">
              <a:latin typeface="Arial" charset="0"/>
            </a:endParaRPr>
          </a:p>
        </p:txBody>
      </p:sp>
    </p:spTree>
    <p:extLst>
      <p:ext uri="{BB962C8B-B14F-4D97-AF65-F5344CB8AC3E}">
        <p14:creationId xmlns:p14="http://schemas.microsoft.com/office/powerpoint/2010/main" xmlns="" val="3231534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1260475" y="722313"/>
            <a:ext cx="4794250" cy="3595687"/>
          </a:xfrm>
          <a:ln/>
        </p:spPr>
      </p:sp>
      <p:sp>
        <p:nvSpPr>
          <p:cNvPr id="20480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As mentioned earlier, the case manager discusses the neurologist-recommended treatment options with the MS patient and discusses class-specific side effects. For example, the beta interferons may cause a reaction in/around the injection site.  And because these agents are associated with liver damage, liver function tests and blood tests must be performed.</a:t>
            </a:r>
          </a:p>
        </p:txBody>
      </p:sp>
    </p:spTree>
    <p:extLst>
      <p:ext uri="{BB962C8B-B14F-4D97-AF65-F5344CB8AC3E}">
        <p14:creationId xmlns:p14="http://schemas.microsoft.com/office/powerpoint/2010/main" xmlns="" val="9731206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xfrm>
            <a:off x="1260475" y="722313"/>
            <a:ext cx="4794250" cy="3595687"/>
          </a:xfrm>
          <a:ln/>
        </p:spPr>
      </p:sp>
      <p:sp>
        <p:nvSpPr>
          <p:cNvPr id="20582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Listed here are common side effects associated with specific disease-modifying therapies (DMTs) that are used to reduce the number of MS attacks/disease progression.</a:t>
            </a:r>
          </a:p>
          <a:p>
            <a:endParaRPr lang="en-US" altLang="en-US" smtClean="0">
              <a:latin typeface="Arial" charset="0"/>
            </a:endParaRPr>
          </a:p>
        </p:txBody>
      </p:sp>
    </p:spTree>
    <p:extLst>
      <p:ext uri="{BB962C8B-B14F-4D97-AF65-F5344CB8AC3E}">
        <p14:creationId xmlns:p14="http://schemas.microsoft.com/office/powerpoint/2010/main" xmlns="" val="30848213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xfrm>
            <a:off x="1260475" y="722313"/>
            <a:ext cx="4794250" cy="3595687"/>
          </a:xfrm>
          <a:ln/>
        </p:spPr>
      </p:sp>
      <p:sp>
        <p:nvSpPr>
          <p:cNvPr id="20685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The Case Management  Adherence Guidelines (CMAG) were updated in 2012. These guidelines represent a valuable educational basis for case managers—outlining specific techniques for working with an individual patient, or with the treatment team. The guidelines include approaches for motivational interviewing, asking the right questions, how to foster patient self-motivation, and improving adherence by identifying and addressing barriers to adherence. </a:t>
            </a:r>
          </a:p>
          <a:p>
            <a:r>
              <a:rPr lang="en-US" altLang="en-US" smtClean="0">
                <a:latin typeface="Arial" charset="0"/>
              </a:rPr>
              <a:t>With the help of the CMAG Guidelines, the case manager helps educate and empower the patient and caregivers to work/follow the plan of care, while assessing any gaps along the patient’s journey—particularly when the patient’s symptoms wax and wane. Involving the case manager when the patient is doing well is prudent because they can check in with patients who may be less adherent during the “wane” periods.</a:t>
            </a:r>
          </a:p>
        </p:txBody>
      </p:sp>
    </p:spTree>
    <p:extLst>
      <p:ext uri="{BB962C8B-B14F-4D97-AF65-F5344CB8AC3E}">
        <p14:creationId xmlns:p14="http://schemas.microsoft.com/office/powerpoint/2010/main" xmlns="" val="25479591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xfrm>
            <a:off x="1260475" y="722313"/>
            <a:ext cx="4794250" cy="3595687"/>
          </a:xfrm>
          <a:ln/>
        </p:spPr>
      </p:sp>
      <p:sp>
        <p:nvSpPr>
          <p:cNvPr id="20787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Also included in the guidelines are recommendations for addressing quality-of-life issues and providing linkage to community/advocacy support for both the patient and the caregivers. </a:t>
            </a:r>
          </a:p>
          <a:p>
            <a:endParaRPr lang="en-US" altLang="en-US" smtClean="0">
              <a:latin typeface="Arial" charset="0"/>
            </a:endParaRPr>
          </a:p>
        </p:txBody>
      </p:sp>
    </p:spTree>
    <p:extLst>
      <p:ext uri="{BB962C8B-B14F-4D97-AF65-F5344CB8AC3E}">
        <p14:creationId xmlns:p14="http://schemas.microsoft.com/office/powerpoint/2010/main" xmlns="" val="8264787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1260475" y="722313"/>
            <a:ext cx="4794250" cy="3595687"/>
          </a:xfrm>
          <a:ln/>
        </p:spPr>
      </p:sp>
      <p:sp>
        <p:nvSpPr>
          <p:cNvPr id="20889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28849099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xfrm>
            <a:off x="1260475" y="722313"/>
            <a:ext cx="4794250" cy="3595687"/>
          </a:xfrm>
          <a:ln/>
        </p:spPr>
      </p:sp>
      <p:sp>
        <p:nvSpPr>
          <p:cNvPr id="20992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4450618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1260475" y="722313"/>
            <a:ext cx="4794250" cy="3595687"/>
          </a:xfrm>
          <a:ln/>
        </p:spPr>
      </p:sp>
      <p:sp>
        <p:nvSpPr>
          <p:cNvPr id="21094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7024119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xfrm>
            <a:off x="1260475" y="722313"/>
            <a:ext cx="4794250" cy="3595687"/>
          </a:xfrm>
          <a:ln/>
        </p:spPr>
      </p:sp>
      <p:sp>
        <p:nvSpPr>
          <p:cNvPr id="211971" name="Notes Placeholder 2"/>
          <p:cNvSpPr>
            <a:spLocks noGrp="1"/>
          </p:cNvSpPr>
          <p:nvPr>
            <p:ph type="body" idx="1"/>
          </p:nvPr>
        </p:nvSpPr>
        <p:spPr>
          <a:xfrm>
            <a:off x="975360" y="4562554"/>
            <a:ext cx="5364480" cy="432120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a:p>
            <a:endParaRPr lang="en-US" altLang="en-US" smtClean="0">
              <a:latin typeface="Arial" charset="0"/>
            </a:endParaRPr>
          </a:p>
        </p:txBody>
      </p:sp>
    </p:spTree>
    <p:extLst>
      <p:ext uri="{BB962C8B-B14F-4D97-AF65-F5344CB8AC3E}">
        <p14:creationId xmlns:p14="http://schemas.microsoft.com/office/powerpoint/2010/main" xmlns="" val="350291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260475" y="722313"/>
            <a:ext cx="4794250" cy="3595687"/>
          </a:xfrm>
          <a:ln/>
        </p:spPr>
      </p:sp>
      <p:sp>
        <p:nvSpPr>
          <p:cNvPr id="1269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MS imposes a substantial burden on the patient, particularly when it affects the patient’s activity/mobility, productivity, or income-earning ability.  It also affects the patient’s family, friends, and other caregivers.</a:t>
            </a:r>
          </a:p>
          <a:p>
            <a:endParaRPr lang="en-US" altLang="en-US" smtClean="0">
              <a:latin typeface="Arial" charset="0"/>
            </a:endParaRPr>
          </a:p>
          <a:p>
            <a:r>
              <a:rPr lang="en-US" altLang="en-US" smtClean="0">
                <a:latin typeface="Arial" charset="0"/>
              </a:rPr>
              <a:t>In addition, MS has an impact on the health care system and society as a whole.</a:t>
            </a:r>
            <a:r>
              <a:rPr lang="en-US" altLang="en-US" baseline="30000" smtClean="0">
                <a:latin typeface="Arial" charset="0"/>
              </a:rPr>
              <a:t>1</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sz="1100">
              <a:latin typeface="Arial" charset="0"/>
            </a:endParaRPr>
          </a:p>
          <a:p>
            <a:endParaRPr lang="en-US" altLang="en-US" sz="1100">
              <a:latin typeface="Arial" charset="0"/>
            </a:endParaRPr>
          </a:p>
          <a:p>
            <a:endParaRPr lang="en-US" altLang="en-US" sz="1100">
              <a:latin typeface="Arial" charset="0"/>
            </a:endParaRPr>
          </a:p>
          <a:p>
            <a:endParaRPr lang="en-US" altLang="en-US" sz="1100">
              <a:latin typeface="Arial" charset="0"/>
            </a:endParaRPr>
          </a:p>
          <a:p>
            <a:r>
              <a:rPr lang="en-US" altLang="en-US" sz="1100" u="sng">
                <a:latin typeface="Arial" charset="0"/>
              </a:rPr>
              <a:t>References</a:t>
            </a:r>
          </a:p>
          <a:p>
            <a:r>
              <a:rPr lang="en-US" altLang="en-US" sz="1100">
                <a:latin typeface="Arial" charset="0"/>
              </a:rPr>
              <a:t>1] Wundes A, Brown T, Bienen EJ, Coleman CI. Contribution of intangible costs to the economic burden of multiple sclerosis. </a:t>
            </a:r>
            <a:r>
              <a:rPr lang="en-US" altLang="en-US" sz="1100" i="1">
                <a:latin typeface="Arial" charset="0"/>
              </a:rPr>
              <a:t>J Med Econ.</a:t>
            </a:r>
            <a:r>
              <a:rPr lang="en-US" altLang="en-US" sz="1100">
                <a:latin typeface="Arial" charset="0"/>
              </a:rPr>
              <a:t> 21010;13(4):626-632.</a:t>
            </a:r>
          </a:p>
          <a:p>
            <a:endParaRPr lang="en-US" altLang="en-US" smtClean="0">
              <a:latin typeface="Arial" charset="0"/>
            </a:endParaRPr>
          </a:p>
          <a:p>
            <a:endParaRPr lang="en-US" altLang="en-US" smtClean="0">
              <a:latin typeface="Arial" charset="0"/>
            </a:endParaRPr>
          </a:p>
        </p:txBody>
      </p:sp>
    </p:spTree>
    <p:extLst>
      <p:ext uri="{BB962C8B-B14F-4D97-AF65-F5344CB8AC3E}">
        <p14:creationId xmlns:p14="http://schemas.microsoft.com/office/powerpoint/2010/main" xmlns="" val="34249941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1260475" y="722313"/>
            <a:ext cx="4794250" cy="3595687"/>
          </a:xfrm>
          <a:ln/>
        </p:spPr>
      </p:sp>
      <p:sp>
        <p:nvSpPr>
          <p:cNvPr id="21299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a:p>
            <a:endParaRPr lang="en-US" altLang="en-US" smtClean="0">
              <a:latin typeface="Arial" charset="0"/>
            </a:endParaRPr>
          </a:p>
        </p:txBody>
      </p:sp>
    </p:spTree>
    <p:extLst>
      <p:ext uri="{BB962C8B-B14F-4D97-AF65-F5344CB8AC3E}">
        <p14:creationId xmlns:p14="http://schemas.microsoft.com/office/powerpoint/2010/main" xmlns="" val="39669324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xfrm>
            <a:off x="1260475" y="722313"/>
            <a:ext cx="4794250" cy="3595687"/>
          </a:xfrm>
          <a:ln/>
        </p:spPr>
      </p:sp>
      <p:sp>
        <p:nvSpPr>
          <p:cNvPr id="21401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Case managers  are valuable assets to patients, caregivers, and the treatment team. They integrate a holistic approach in all aspects of their role during the patient’s continuum of care. They focus on keeping the patient well as long as possible, maximizing the patient’s productivity, independence, and psychosocial well-being. And they assess and address gaps and adherence red flags along the way.</a:t>
            </a:r>
          </a:p>
          <a:p>
            <a:r>
              <a:rPr lang="en-US" altLang="en-US" smtClean="0">
                <a:latin typeface="Arial" charset="0"/>
              </a:rPr>
              <a:t>As mentioned previously, case managers also check in on the caregivers, whose health and well-being may be eroding, and provide them with available resources (respite care, other).</a:t>
            </a:r>
          </a:p>
          <a:p>
            <a:r>
              <a:rPr lang="en-US" altLang="en-US" smtClean="0">
                <a:latin typeface="Arial" charset="0"/>
              </a:rPr>
              <a:t>Aside from being an ally to the patient, caregiver, and treating physician, the case manager reinforces the patient’s plan of care throughout the duration of illness .  </a:t>
            </a:r>
          </a:p>
          <a:p>
            <a:r>
              <a:rPr lang="en-US" altLang="en-US" smtClean="0">
                <a:latin typeface="Arial" charset="0"/>
              </a:rPr>
              <a:t>In summary, the multiple ways in which the case manager supports the patient and the treatment team (outlined above) ultimately help to improve outcomes/reduce healthcare costs. </a:t>
            </a:r>
          </a:p>
          <a:p>
            <a:endParaRPr lang="en-US" altLang="en-US" smtClean="0">
              <a:latin typeface="Arial" charset="0"/>
            </a:endParaRPr>
          </a:p>
          <a:p>
            <a:r>
              <a:rPr lang="en-US" altLang="en-US" smtClean="0">
                <a:latin typeface="Arial" charset="0"/>
              </a:rPr>
              <a:t>Case manager s also represent an important reminder to patients that they are not alone--they have a case manager advocate.</a:t>
            </a:r>
          </a:p>
          <a:p>
            <a:endParaRPr lang="en-US" altLang="en-US" smtClean="0">
              <a:latin typeface="Arial" charset="0"/>
            </a:endParaRPr>
          </a:p>
        </p:txBody>
      </p:sp>
    </p:spTree>
    <p:extLst>
      <p:ext uri="{BB962C8B-B14F-4D97-AF65-F5344CB8AC3E}">
        <p14:creationId xmlns:p14="http://schemas.microsoft.com/office/powerpoint/2010/main" xmlns="" val="29530935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1260475" y="722313"/>
            <a:ext cx="4794250" cy="3595687"/>
          </a:xfrm>
          <a:ln/>
        </p:spPr>
      </p:sp>
      <p:sp>
        <p:nvSpPr>
          <p:cNvPr id="21504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27535542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xfrm>
            <a:off x="1260475" y="722313"/>
            <a:ext cx="4794250" cy="3595687"/>
          </a:xfrm>
          <a:ln/>
        </p:spPr>
      </p:sp>
      <p:sp>
        <p:nvSpPr>
          <p:cNvPr id="21606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25489450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1260475" y="722313"/>
            <a:ext cx="4794250" cy="3595687"/>
          </a:xfrm>
          <a:ln/>
        </p:spPr>
      </p:sp>
      <p:sp>
        <p:nvSpPr>
          <p:cNvPr id="21709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913098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xfrm>
            <a:off x="1260475" y="722313"/>
            <a:ext cx="4794250" cy="3595687"/>
          </a:xfrm>
          <a:ln/>
        </p:spPr>
      </p:sp>
      <p:sp>
        <p:nvSpPr>
          <p:cNvPr id="21811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Listed here are several currently available resources that provide useful information about MS.</a:t>
            </a:r>
          </a:p>
        </p:txBody>
      </p:sp>
    </p:spTree>
    <p:extLst>
      <p:ext uri="{BB962C8B-B14F-4D97-AF65-F5344CB8AC3E}">
        <p14:creationId xmlns:p14="http://schemas.microsoft.com/office/powerpoint/2010/main" xmlns="" val="2137511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xfrm>
            <a:off x="1260475" y="722313"/>
            <a:ext cx="4794250" cy="3595687"/>
          </a:xfrm>
          <a:ln/>
        </p:spPr>
      </p:sp>
      <p:sp>
        <p:nvSpPr>
          <p:cNvPr id="21913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11144052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xfrm>
            <a:off x="1260475" y="722313"/>
            <a:ext cx="4794250" cy="3595687"/>
          </a:xfrm>
          <a:ln/>
        </p:spPr>
      </p:sp>
      <p:sp>
        <p:nvSpPr>
          <p:cNvPr id="22016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38381523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xfrm>
            <a:off x="1260475" y="722313"/>
            <a:ext cx="4794250" cy="3595687"/>
          </a:xfrm>
          <a:ln/>
        </p:spPr>
      </p:sp>
      <p:sp>
        <p:nvSpPr>
          <p:cNvPr id="22118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[This slide is self-explanatory.]</a:t>
            </a:r>
          </a:p>
        </p:txBody>
      </p:sp>
    </p:spTree>
    <p:extLst>
      <p:ext uri="{BB962C8B-B14F-4D97-AF65-F5344CB8AC3E}">
        <p14:creationId xmlns:p14="http://schemas.microsoft.com/office/powerpoint/2010/main" xmlns="" val="23722566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026"/>
          <p:cNvSpPr>
            <a:spLocks noGrp="1" noRot="1" noChangeAspect="1" noChangeArrowheads="1" noTextEdit="1"/>
          </p:cNvSpPr>
          <p:nvPr>
            <p:ph type="sldImg"/>
          </p:nvPr>
        </p:nvSpPr>
        <p:spPr>
          <a:xfrm>
            <a:off x="1260475" y="722313"/>
            <a:ext cx="4794250" cy="3595687"/>
          </a:xfrm>
          <a:solidFill>
            <a:srgbClr val="FFFFFF"/>
          </a:solidFill>
          <a:ln/>
        </p:spPr>
      </p:sp>
      <p:sp>
        <p:nvSpPr>
          <p:cNvPr id="222211"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charset="0"/>
            </a:endParaRPr>
          </a:p>
        </p:txBody>
      </p:sp>
    </p:spTree>
    <p:extLst>
      <p:ext uri="{BB962C8B-B14F-4D97-AF65-F5344CB8AC3E}">
        <p14:creationId xmlns:p14="http://schemas.microsoft.com/office/powerpoint/2010/main" xmlns="" val="418455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260475" y="722313"/>
            <a:ext cx="4794250" cy="3595687"/>
          </a:xfrm>
          <a:ln/>
        </p:spPr>
      </p:sp>
      <p:sp>
        <p:nvSpPr>
          <p:cNvPr id="12800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charset="0"/>
              </a:rPr>
              <a:t>MS imposes a substantial economic burden, including direct medical costs for health and disability-related resource utilization and indirect expenditures resulting from reduced productivity.</a:t>
            </a:r>
            <a:r>
              <a:rPr lang="en-US" altLang="en-US" baseline="30000" smtClean="0">
                <a:latin typeface="Arial" charset="0"/>
              </a:rPr>
              <a:t>1</a:t>
            </a:r>
          </a:p>
          <a:p>
            <a:r>
              <a:rPr lang="en-US" altLang="en-US" smtClean="0">
                <a:latin typeface="Arial" charset="0"/>
              </a:rPr>
              <a:t>Intangible costs, which include health-related quality of life (QoL), are an important consideration due to their economic impact on the patient and society.</a:t>
            </a:r>
            <a:r>
              <a:rPr lang="en-US" altLang="en-US" baseline="30000" smtClean="0">
                <a:latin typeface="Arial" charset="0"/>
              </a:rPr>
              <a:t>1</a:t>
            </a:r>
            <a:endParaRPr lang="en-US" altLang="en-US" smtClean="0">
              <a:latin typeface="Arial" charset="0"/>
            </a:endParaRPr>
          </a:p>
          <a:p>
            <a:r>
              <a:rPr lang="en-US" altLang="en-US" smtClean="0">
                <a:latin typeface="Arial" charset="0"/>
              </a:rPr>
              <a:t>In fact, intangible costs accounted for 17.5%–47.8% of the total costs of MS. Furthermore, evidence suggests that intangible costs increase as disability worsens.</a:t>
            </a:r>
            <a:r>
              <a:rPr lang="en-US" altLang="en-US" baseline="30000" smtClean="0">
                <a:latin typeface="Arial" charset="0"/>
              </a:rPr>
              <a:t>1</a:t>
            </a:r>
          </a:p>
          <a:p>
            <a:r>
              <a:rPr lang="en-US" altLang="en-US" smtClean="0">
                <a:latin typeface="Arial" charset="0"/>
              </a:rPr>
              <a:t>The symptoms of MS also have a direct bearing on the patient’s QoL.</a:t>
            </a:r>
          </a:p>
          <a:p>
            <a:endParaRPr lang="en-US" altLang="en-US" smtClean="0">
              <a:latin typeface="Arial" charset="0"/>
            </a:endParaRPr>
          </a:p>
          <a:p>
            <a:endParaRPr lang="en-US" altLang="en-US" smtClean="0">
              <a:latin typeface="Arial" charset="0"/>
            </a:endParaRPr>
          </a:p>
          <a:p>
            <a:endParaRPr lang="en-US" altLang="en-US" smtClean="0">
              <a:latin typeface="Arial" charset="0"/>
            </a:endParaRPr>
          </a:p>
          <a:p>
            <a:endParaRPr lang="en-US" altLang="en-US" u="sng" smtClean="0">
              <a:latin typeface="Arial" charset="0"/>
            </a:endParaRPr>
          </a:p>
          <a:p>
            <a:r>
              <a:rPr lang="en-US" altLang="en-US" sz="1100" u="sng">
                <a:latin typeface="Arial" charset="0"/>
              </a:rPr>
              <a:t>References</a:t>
            </a:r>
          </a:p>
          <a:p>
            <a:r>
              <a:rPr lang="en-US" altLang="en-US" sz="1100">
                <a:latin typeface="Arial" charset="0"/>
              </a:rPr>
              <a:t>1] Wundes A, Brown T, Bienen EJ, Coleman CI. Contribution of intangible costs to the economic burden of multiple sclerosis. </a:t>
            </a:r>
            <a:r>
              <a:rPr lang="en-US" altLang="en-US" sz="1100" i="1">
                <a:latin typeface="Arial" charset="0"/>
              </a:rPr>
              <a:t>J Med Econ.</a:t>
            </a:r>
            <a:r>
              <a:rPr lang="en-US" altLang="en-US" sz="1100">
                <a:latin typeface="Arial" charset="0"/>
              </a:rPr>
              <a:t> 21010;13(4):626-632.</a:t>
            </a:r>
          </a:p>
          <a:p>
            <a:endParaRPr lang="en-US" altLang="en-US" smtClean="0">
              <a:latin typeface="Arial" charset="0"/>
            </a:endParaRPr>
          </a:p>
          <a:p>
            <a:endParaRPr lang="en-US" altLang="en-US" baseline="30000" smtClean="0">
              <a:latin typeface="Arial" charset="0"/>
            </a:endParaRPr>
          </a:p>
          <a:p>
            <a:endParaRPr lang="en-US" altLang="en-US" baseline="30000" smtClean="0">
              <a:latin typeface="Arial" charset="0"/>
            </a:endParaRPr>
          </a:p>
          <a:p>
            <a:endParaRPr lang="en-US" altLang="en-US" baseline="30000" smtClean="0">
              <a:latin typeface="Arial" charset="0"/>
            </a:endParaRPr>
          </a:p>
          <a:p>
            <a:endParaRPr lang="en-US" altLang="en-US" baseline="30000" smtClean="0">
              <a:latin typeface="Arial" charset="0"/>
            </a:endParaRPr>
          </a:p>
          <a:p>
            <a:endParaRPr lang="en-US" altLang="en-US" baseline="30000" smtClean="0">
              <a:latin typeface="Arial" charset="0"/>
            </a:endParaRPr>
          </a:p>
          <a:p>
            <a:endParaRPr lang="en-US" altLang="en-US" baseline="30000" smtClean="0">
              <a:latin typeface="Arial" charset="0"/>
            </a:endParaRPr>
          </a:p>
        </p:txBody>
      </p:sp>
    </p:spTree>
    <p:extLst>
      <p:ext uri="{BB962C8B-B14F-4D97-AF65-F5344CB8AC3E}">
        <p14:creationId xmlns:p14="http://schemas.microsoft.com/office/powerpoint/2010/main" xmlns="" val="28350773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brightnessContrast bright="-21000"/>
                    </a14:imgEffect>
                  </a14:imgLayer>
                </a14:imgProps>
              </a:ext>
              <a:ext uri="{28A0092B-C50C-407E-A947-70E740481C1C}">
                <a14:useLocalDpi xmlns:a14="http://schemas.microsoft.com/office/drawing/2010/main" xmlns="" val="0"/>
              </a:ext>
            </a:extLst>
          </a:blip>
          <a:srcRect/>
          <a:stretch>
            <a:fillRect/>
          </a:stretch>
        </p:blipFill>
        <p:spPr bwMode="invGray">
          <a:xfrm>
            <a:off x="0" y="17928"/>
            <a:ext cx="9144000" cy="68400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31376" y="152400"/>
            <a:ext cx="9175376" cy="1470025"/>
          </a:xfrm>
        </p:spPr>
        <p:txBody>
          <a:bodyPr/>
          <a:lstStyle>
            <a:lvl1pPr>
              <a:defRPr>
                <a:ln>
                  <a:solidFill>
                    <a:srgbClr val="112D35"/>
                  </a:solidFill>
                </a:ln>
                <a:solidFill>
                  <a:schemeClr val="accent6">
                    <a:lumMod val="75000"/>
                  </a:schemeClr>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bwMode="black">
          <a:xfrm>
            <a:off x="990600" y="4419600"/>
            <a:ext cx="4191000" cy="1752600"/>
          </a:xfrm>
        </p:spPr>
        <p:txBody>
          <a:bodyPr>
            <a:normAutofit/>
          </a:bodyPr>
          <a:lstStyle>
            <a:lvl1pPr marL="0" indent="0" algn="ctr">
              <a:buNone/>
              <a:defRPr sz="2800">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E98B4EE-9B5B-4811-8536-9B560A14C4F0}"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35087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8B4EE-9B5B-4811-8536-9B560A14C4F0}"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425980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8B4EE-9B5B-4811-8536-9B560A14C4F0}"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130429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8667" y="228600"/>
            <a:ext cx="8398933" cy="1143000"/>
          </a:xfrm>
        </p:spPr>
        <p:txBody>
          <a:bodyPr/>
          <a:lstStyle>
            <a:lvl1pPr>
              <a:defRPr>
                <a:solidFill>
                  <a:srgbClr val="FFC000"/>
                </a:solidFill>
                <a:latin typeface="Segoe UI" pitchFamily="34" charset="0"/>
                <a:cs typeface="Segoe UI"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619479" y="1981200"/>
            <a:ext cx="8050388" cy="4114800"/>
          </a:xfrm>
        </p:spPr>
        <p:txBody>
          <a:bodyPr rtlCol="0">
            <a:normAutofit/>
          </a:bodyPr>
          <a:lstStyle/>
          <a:p>
            <a:pPr lvl="0"/>
            <a:endParaRPr lang="en-US" noProof="0" dirty="0"/>
          </a:p>
        </p:txBody>
      </p:sp>
    </p:spTree>
    <p:extLst>
      <p:ext uri="{BB962C8B-B14F-4D97-AF65-F5344CB8AC3E}">
        <p14:creationId xmlns:p14="http://schemas.microsoft.com/office/powerpoint/2010/main" xmlns="" val="366499738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4"/>
          <p:cNvSpPr txBox="1">
            <a:spLocks/>
          </p:cNvSpPr>
          <p:nvPr userDrawn="1"/>
        </p:nvSpPr>
        <p:spPr>
          <a:xfrm>
            <a:off x="101600" y="762000"/>
            <a:ext cx="8263467" cy="2514600"/>
          </a:xfrm>
          <a:prstGeom prst="rect">
            <a:avLst/>
          </a:prstGeom>
          <a:effectLst>
            <a:outerShdw blurRad="50800" dist="38100" dir="2700000" algn="tl" rotWithShape="0">
              <a:prstClr val="black">
                <a:alpha val="40000"/>
              </a:prstClr>
            </a:outerShdw>
          </a:effectLst>
        </p:spPr>
        <p:txBody>
          <a:bodyPr anchor="ctr"/>
          <a:lstStyle/>
          <a:p>
            <a:pPr eaLnBrk="0" hangingPunct="0">
              <a:defRPr/>
            </a:pPr>
            <a:endParaRPr lang="en-US" sz="3600" u="none" dirty="0">
              <a:solidFill>
                <a:srgbClr val="FFC000"/>
              </a:solidFill>
              <a:latin typeface="Segoe UI" pitchFamily="34" charset="0"/>
              <a:cs typeface="Segoe UI" pitchFamily="34" charset="0"/>
            </a:endParaRPr>
          </a:p>
        </p:txBody>
      </p:sp>
      <p:sp>
        <p:nvSpPr>
          <p:cNvPr id="3" name="Subtitle 2"/>
          <p:cNvSpPr>
            <a:spLocks noGrp="1"/>
          </p:cNvSpPr>
          <p:nvPr>
            <p:ph type="subTitle" idx="1"/>
          </p:nvPr>
        </p:nvSpPr>
        <p:spPr>
          <a:xfrm>
            <a:off x="5215467" y="4495800"/>
            <a:ext cx="4165600" cy="1752600"/>
          </a:xfrm>
          <a:noFill/>
          <a:ln>
            <a:noFill/>
          </a:ln>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54117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6676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0" y="381000"/>
            <a:ext cx="9144000" cy="1470025"/>
          </a:xfrm>
        </p:spPr>
        <p:txBody>
          <a:bodyPr/>
          <a:lstStyle>
            <a:lvl1pPr>
              <a:defRPr>
                <a:ln>
                  <a:solidFill>
                    <a:srgbClr val="112D35"/>
                  </a:solidFill>
                </a:ln>
                <a:solidFill>
                  <a:schemeClr val="bg1"/>
                </a:solidFill>
                <a:effectLst>
                  <a:outerShdw blurRad="50800" dist="38100" dir="2700000" algn="tl" rotWithShape="0">
                    <a:prstClr val="black">
                      <a:alpha val="40000"/>
                    </a:prstClr>
                  </a:outerShdw>
                </a:effectLst>
                <a:latin typeface="Bernard MT Condensed" panose="020508060609050204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34000" y="4267200"/>
            <a:ext cx="3048000" cy="1752600"/>
          </a:xfrm>
        </p:spPr>
        <p:txBody>
          <a:bodyPr>
            <a:normAutofit/>
          </a:bodyPr>
          <a:lstStyle>
            <a:lvl1pPr marL="0" indent="0" algn="l">
              <a:buNone/>
              <a:defRPr sz="2400" b="1">
                <a:solidFill>
                  <a:srgbClr val="112D35"/>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89E4A-7D33-42CD-8244-6A5DD3A4BA6A}"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848855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89E4A-7D33-42CD-8244-6A5DD3A4BA6A}"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351542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89E4A-7D33-42CD-8244-6A5DD3A4BA6A}"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39886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89E4A-7D33-42CD-8244-6A5DD3A4BA6A}"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762256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89E4A-7D33-42CD-8244-6A5DD3A4BA6A}" type="datetimeFigureOut">
              <a:rPr lang="en-US" smtClean="0"/>
              <a:pPr/>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1844437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89E4A-7D33-42CD-8244-6A5DD3A4BA6A}" type="datetimeFigureOut">
              <a:rPr lang="en-US" smtClean="0"/>
              <a:pPr/>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338900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n>
                  <a:solidFill>
                    <a:schemeClr val="accent6">
                      <a:lumMod val="50000"/>
                    </a:schemeClr>
                  </a:solidFill>
                </a:ln>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98B4EE-9B5B-4811-8536-9B560A14C4F0}"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587286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89E4A-7D33-42CD-8244-6A5DD3A4BA6A}" type="datetimeFigureOut">
              <a:rPr lang="en-US" smtClean="0"/>
              <a:pPr/>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346370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89E4A-7D33-42CD-8244-6A5DD3A4BA6A}"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3410036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89E4A-7D33-42CD-8244-6A5DD3A4BA6A}"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2542763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89E4A-7D33-42CD-8244-6A5DD3A4BA6A}"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1197323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89E4A-7D33-42CD-8244-6A5DD3A4BA6A}"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81717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lum bright="-17000"/>
            <a:extLst>
              <a:ext uri="{28A0092B-C50C-407E-A947-70E740481C1C}">
                <a14:useLocalDpi xmlns:a14="http://schemas.microsoft.com/office/drawing/2010/main" xmlns="" val="0"/>
              </a:ext>
            </a:extLst>
          </a:blip>
          <a:srcRect/>
          <a:stretch>
            <a:fillRect/>
          </a:stretch>
        </p:blipFill>
        <p:spPr bwMode="auto">
          <a:xfrm>
            <a:off x="0" y="8965"/>
            <a:ext cx="9135897" cy="68490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81748" y="609600"/>
            <a:ext cx="4728452" cy="1362075"/>
          </a:xfrm>
        </p:spPr>
        <p:txBody>
          <a:bodyPr anchor="t"/>
          <a:lstStyle>
            <a:lvl1pPr algn="l">
              <a:defRPr sz="4000" b="1" cap="all">
                <a:solidFill>
                  <a:schemeClr val="accent6">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5638800" y="4419601"/>
            <a:ext cx="2209800" cy="761999"/>
          </a:xfrm>
        </p:spPr>
        <p:txBody>
          <a:bodyPr anchor="b"/>
          <a:lstStyle>
            <a:lvl1pPr marL="0" indent="0" algn="ctr">
              <a:buNone/>
              <a:defRPr sz="2000" b="1">
                <a:solidFill>
                  <a:srgbClr val="112D3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E98B4EE-9B5B-4811-8536-9B560A14C4F0}"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165339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8B4EE-9B5B-4811-8536-9B560A14C4F0}"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40290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8B4EE-9B5B-4811-8536-9B560A14C4F0}" type="datetimeFigureOut">
              <a:rPr lang="en-US" smtClean="0"/>
              <a:pPr/>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411082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8B4EE-9B5B-4811-8536-9B560A14C4F0}" type="datetimeFigureOut">
              <a:rPr lang="en-US" smtClean="0"/>
              <a:pPr/>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332750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8B4EE-9B5B-4811-8536-9B560A14C4F0}" type="datetimeFigureOut">
              <a:rPr lang="en-US" smtClean="0"/>
              <a:pPr/>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190492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8B4EE-9B5B-4811-8536-9B560A14C4F0}"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424251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8B4EE-9B5B-4811-8536-9B560A14C4F0}"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142636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pic>
        <p:nvPicPr>
          <p:cNvPr id="1026" name="Picture 2" descr="E:\MLI\LIVE\2014\P144004.Case Manager Meeting Series\Slides\Text slide.jpg"/>
          <p:cNvPicPr>
            <a:picLocks noChangeAspect="1" noChangeArrowheads="1"/>
          </p:cNvPicPr>
          <p:nvPr userDrawn="1"/>
        </p:nvPicPr>
        <p:blipFill rotWithShape="1">
          <a:blip r:embed="rId15" cstate="print">
            <a:extLst>
              <a:ext uri="{28A0092B-C50C-407E-A947-70E740481C1C}">
                <a14:useLocalDpi xmlns:a14="http://schemas.microsoft.com/office/drawing/2010/main" xmlns="" val="0"/>
              </a:ext>
            </a:extLst>
          </a:blip>
          <a:srcRect l="833"/>
          <a:stretch/>
        </p:blipFill>
        <p:spPr bwMode="ltGray">
          <a:xfrm>
            <a:off x="0" y="0"/>
            <a:ext cx="9144000" cy="682853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1" y="274638"/>
            <a:ext cx="920200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8B4EE-9B5B-4811-8536-9B560A14C4F0}" type="datetimeFigureOut">
              <a:rPr lang="en-US" smtClean="0"/>
              <a:pPr/>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02923-D702-4EF0-BC0F-665C4C82F55E}" type="slidenum">
              <a:rPr lang="en-US" smtClean="0"/>
              <a:pPr/>
              <a:t>‹#›</a:t>
            </a:fld>
            <a:endParaRPr lang="en-US"/>
          </a:p>
        </p:txBody>
      </p:sp>
    </p:spTree>
    <p:extLst>
      <p:ext uri="{BB962C8B-B14F-4D97-AF65-F5344CB8AC3E}">
        <p14:creationId xmlns:p14="http://schemas.microsoft.com/office/powerpoint/2010/main" xmlns="" val="194681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000" b="1" kern="120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Clr>
          <a:schemeClr val="accent6">
            <a:lumMod val="75000"/>
          </a:schemeClr>
        </a:buClr>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Clr>
          <a:schemeClr val="accent6">
            <a:lumMod val="75000"/>
          </a:schemeClr>
        </a:buClr>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chemeClr val="accent6">
            <a:lumMod val="75000"/>
          </a:schemeClr>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89E4A-7D33-42CD-8244-6A5DD3A4BA6A}" type="datetimeFigureOut">
              <a:rPr lang="en-US" smtClean="0"/>
              <a:pPr/>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90667-FCE4-4ACE-95D8-17B2CE483BEC}" type="slidenum">
              <a:rPr lang="en-US" smtClean="0"/>
              <a:pPr/>
              <a:t>‹#›</a:t>
            </a:fld>
            <a:endParaRPr lang="en-US"/>
          </a:p>
        </p:txBody>
      </p:sp>
    </p:spTree>
    <p:extLst>
      <p:ext uri="{BB962C8B-B14F-4D97-AF65-F5344CB8AC3E}">
        <p14:creationId xmlns:p14="http://schemas.microsoft.com/office/powerpoint/2010/main" xmlns="" val="386116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fontScale="90000"/>
          </a:bodyPr>
          <a:lstStyle/>
          <a:p>
            <a:pPr>
              <a:lnSpc>
                <a:spcPct val="85000"/>
              </a:lnSpc>
              <a:defRPr/>
            </a:pPr>
            <a:r>
              <a:rPr lang="en-US" dirty="0" smtClean="0">
                <a:ln>
                  <a:solidFill>
                    <a:schemeClr val="accent5">
                      <a:lumMod val="50000"/>
                    </a:schemeClr>
                  </a:solidFill>
                </a:ln>
              </a:rPr>
              <a:t>Pre-Activity Assessment / </a:t>
            </a:r>
            <a:br>
              <a:rPr lang="en-US" dirty="0" smtClean="0">
                <a:ln>
                  <a:solidFill>
                    <a:schemeClr val="accent5">
                      <a:lumMod val="50000"/>
                    </a:schemeClr>
                  </a:solidFill>
                </a:ln>
              </a:rPr>
            </a:br>
            <a:r>
              <a:rPr lang="en-US" dirty="0" smtClean="0">
                <a:ln>
                  <a:solidFill>
                    <a:schemeClr val="accent5">
                      <a:lumMod val="50000"/>
                    </a:schemeClr>
                  </a:solidFill>
                </a:ln>
              </a:rPr>
              <a:t>Evaluation Form</a:t>
            </a:r>
            <a:endParaRPr lang="en-US" dirty="0">
              <a:ln>
                <a:solidFill>
                  <a:schemeClr val="accent5">
                    <a:lumMod val="50000"/>
                  </a:schemeClr>
                </a:solidFill>
              </a:ln>
            </a:endParaRPr>
          </a:p>
        </p:txBody>
      </p:sp>
      <p:sp>
        <p:nvSpPr>
          <p:cNvPr id="6147" name="Content Placeholder 2"/>
          <p:cNvSpPr>
            <a:spLocks noGrp="1"/>
          </p:cNvSpPr>
          <p:nvPr>
            <p:ph idx="1"/>
          </p:nvPr>
        </p:nvSpPr>
        <p:spPr>
          <a:xfrm>
            <a:off x="1" y="1676400"/>
            <a:ext cx="8906934" cy="5105400"/>
          </a:xfrm>
        </p:spPr>
        <p:txBody>
          <a:bodyPr>
            <a:normAutofit fontScale="85000" lnSpcReduction="10000"/>
          </a:bodyPr>
          <a:lstStyle/>
          <a:p>
            <a:pPr>
              <a:spcBef>
                <a:spcPct val="0"/>
              </a:spcBef>
              <a:buFont typeface="Arial" charset="0"/>
              <a:buNone/>
              <a:defRPr/>
            </a:pPr>
            <a:r>
              <a:rPr lang="en-US" altLang="en-US" dirty="0" smtClean="0">
                <a:solidFill>
                  <a:schemeClr val="accent6">
                    <a:lumMod val="75000"/>
                  </a:schemeClr>
                </a:solidFill>
              </a:rPr>
              <a:t>	</a:t>
            </a:r>
            <a:r>
              <a:rPr lang="en-US" altLang="en-US" b="1" dirty="0" smtClean="0">
                <a:solidFill>
                  <a:schemeClr val="accent6">
                    <a:lumMod val="75000"/>
                  </a:schemeClr>
                </a:solidFill>
              </a:rPr>
              <a:t>Pre-Activity Assessment</a:t>
            </a:r>
          </a:p>
          <a:p>
            <a:pPr>
              <a:spcBef>
                <a:spcPct val="0"/>
              </a:spcBef>
              <a:buFont typeface="Arial" charset="0"/>
              <a:buNone/>
              <a:defRPr/>
            </a:pPr>
            <a:r>
              <a:rPr lang="en-US" altLang="en-US" dirty="0" smtClean="0"/>
              <a:t>	Please take a moment to complete the </a:t>
            </a:r>
            <a:r>
              <a:rPr lang="en-US" altLang="en-US" u="sng" dirty="0" smtClean="0"/>
              <a:t>pre-activity assessment</a:t>
            </a:r>
            <a:r>
              <a:rPr lang="en-US" altLang="en-US" dirty="0" smtClean="0"/>
              <a:t> prior to the start of the activity.</a:t>
            </a:r>
          </a:p>
          <a:p>
            <a:pPr>
              <a:spcBef>
                <a:spcPct val="0"/>
              </a:spcBef>
              <a:buFont typeface="Arial" charset="0"/>
              <a:buNone/>
              <a:defRPr/>
            </a:pPr>
            <a:endParaRPr lang="en-US" altLang="en-US" dirty="0" smtClean="0"/>
          </a:p>
          <a:p>
            <a:pPr>
              <a:spcBef>
                <a:spcPct val="0"/>
              </a:spcBef>
              <a:buFont typeface="Arial" charset="0"/>
              <a:buNone/>
              <a:defRPr/>
            </a:pPr>
            <a:r>
              <a:rPr lang="en-US" altLang="en-US" dirty="0" smtClean="0"/>
              <a:t>	The pre-activity assessment </a:t>
            </a:r>
            <a:r>
              <a:rPr lang="en-US" altLang="en-US" smtClean="0"/>
              <a:t>is inside </a:t>
            </a:r>
            <a:r>
              <a:rPr lang="en-US" altLang="en-US" dirty="0" smtClean="0"/>
              <a:t>the front of the workbook.</a:t>
            </a:r>
          </a:p>
          <a:p>
            <a:pPr>
              <a:spcBef>
                <a:spcPct val="0"/>
              </a:spcBef>
              <a:buFont typeface="Arial" charset="0"/>
              <a:buNone/>
              <a:defRPr/>
            </a:pPr>
            <a:endParaRPr lang="en-US" altLang="en-US" dirty="0" smtClean="0"/>
          </a:p>
          <a:p>
            <a:pPr>
              <a:spcBef>
                <a:spcPct val="0"/>
              </a:spcBef>
              <a:buFont typeface="Arial" charset="0"/>
              <a:buNone/>
              <a:defRPr/>
            </a:pPr>
            <a:r>
              <a:rPr lang="en-US" altLang="en-US" dirty="0" smtClean="0"/>
              <a:t>	</a:t>
            </a:r>
            <a:r>
              <a:rPr lang="en-US" altLang="en-US" b="1" dirty="0" smtClean="0">
                <a:solidFill>
                  <a:schemeClr val="accent6">
                    <a:lumMod val="75000"/>
                  </a:schemeClr>
                </a:solidFill>
              </a:rPr>
              <a:t>Evaluation Form</a:t>
            </a:r>
          </a:p>
          <a:p>
            <a:pPr marL="338138" indent="-338138">
              <a:spcBef>
                <a:spcPts val="600"/>
              </a:spcBef>
              <a:spcAft>
                <a:spcPts val="600"/>
              </a:spcAft>
              <a:buFont typeface="Arial" charset="0"/>
              <a:buNone/>
              <a:defRPr/>
            </a:pPr>
            <a:r>
              <a:rPr lang="en-US" dirty="0" smtClean="0"/>
              <a:t>	Please take a moment at the conclusion of the activity to complete the </a:t>
            </a:r>
            <a:r>
              <a:rPr lang="en-US" u="sng" dirty="0" smtClean="0"/>
              <a:t>evaluation form</a:t>
            </a:r>
            <a:r>
              <a:rPr lang="en-US" dirty="0" smtClean="0"/>
              <a:t> in the back of the workbook</a:t>
            </a:r>
            <a:r>
              <a:rPr lang="en-US" b="1" dirty="0" smtClean="0"/>
              <a:t>.</a:t>
            </a:r>
          </a:p>
          <a:p>
            <a:pPr marL="338138" indent="-338138">
              <a:spcBef>
                <a:spcPts val="600"/>
              </a:spcBef>
              <a:spcAft>
                <a:spcPts val="600"/>
              </a:spcAft>
              <a:buFont typeface="Arial" charset="0"/>
              <a:buNone/>
              <a:defRPr/>
            </a:pPr>
            <a:r>
              <a:rPr lang="en-US" dirty="0" smtClean="0"/>
              <a:t>	On-site staff will collect all forms at the conclusion of the activity.</a:t>
            </a:r>
          </a:p>
          <a:p>
            <a:pPr>
              <a:spcBef>
                <a:spcPct val="0"/>
              </a:spcBef>
              <a:buFont typeface="Arial" charset="0"/>
              <a:buNone/>
              <a:defRPr/>
            </a:pPr>
            <a:endParaRPr lang="en-US" altLang="en-US" b="1" u="sng" dirty="0" smtClean="0"/>
          </a:p>
        </p:txBody>
      </p:sp>
    </p:spTree>
    <p:extLst>
      <p:ext uri="{BB962C8B-B14F-4D97-AF65-F5344CB8AC3E}">
        <p14:creationId xmlns:p14="http://schemas.microsoft.com/office/powerpoint/2010/main" xmlns="" val="4072460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000" dirty="0" smtClean="0">
                <a:ln>
                  <a:solidFill>
                    <a:srgbClr val="0A4A44"/>
                  </a:solidFill>
                </a:ln>
              </a:rPr>
              <a:t>Disclaimer</a:t>
            </a:r>
          </a:p>
        </p:txBody>
      </p:sp>
      <p:sp>
        <p:nvSpPr>
          <p:cNvPr id="3" name="Content Placeholder 2"/>
          <p:cNvSpPr>
            <a:spLocks noGrp="1"/>
          </p:cNvSpPr>
          <p:nvPr>
            <p:ph idx="1"/>
          </p:nvPr>
        </p:nvSpPr>
        <p:spPr>
          <a:xfrm>
            <a:off x="381000" y="1760538"/>
            <a:ext cx="8030634" cy="4525962"/>
          </a:xfrm>
        </p:spPr>
        <p:txBody>
          <a:bodyPr>
            <a:normAutofit fontScale="85000" lnSpcReduction="20000"/>
          </a:bodyPr>
          <a:lstStyle/>
          <a:p>
            <a:pPr>
              <a:buFont typeface="Arial" charset="0"/>
              <a:buNone/>
              <a:defRPr/>
            </a:pPr>
            <a:r>
              <a:rPr lang="en-US" dirty="0" smtClean="0"/>
              <a:t>	The information provided at this CE activity is for continuing education purposes only and is not meant to substitute for the independent medical judgment of a healthcare provider relative to diagnostic and treatment options of a specific patient’s medical condition. </a:t>
            </a:r>
          </a:p>
          <a:p>
            <a:pPr>
              <a:buFont typeface="Arial" charset="0"/>
              <a:buNone/>
              <a:defRPr/>
            </a:pPr>
            <a:endParaRPr lang="en-US" dirty="0"/>
          </a:p>
          <a:p>
            <a:pPr>
              <a:buFont typeface="Arial" charset="0"/>
              <a:buNone/>
              <a:defRPr/>
            </a:pPr>
            <a:r>
              <a:rPr lang="en-US" dirty="0" smtClean="0"/>
              <a:t>	Recommendations for the use of particular therapeutic agents are based on the best available scientific evidence and current clinical guidelines.  No bias towards or promotion for any agent discussed in this program should be inferred.</a:t>
            </a:r>
            <a:endParaRPr lang="en-US" dirty="0"/>
          </a:p>
        </p:txBody>
      </p:sp>
    </p:spTree>
    <p:extLst>
      <p:ext uri="{BB962C8B-B14F-4D97-AF65-F5344CB8AC3E}">
        <p14:creationId xmlns:p14="http://schemas.microsoft.com/office/powerpoint/2010/main" xmlns="" val="20670213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372534" y="-304800"/>
            <a:ext cx="8602133" cy="2971800"/>
          </a:xfrm>
          <a:prstGeom prst="rect">
            <a:avLst/>
          </a:prstGeom>
          <a:effectLst>
            <a:outerShdw blurRad="50800" dist="38100" dir="5400000" algn="t" rotWithShape="0">
              <a:prstClr val="black">
                <a:alpha val="40000"/>
              </a:prstClr>
            </a:outerShdw>
          </a:effectLst>
        </p:spPr>
        <p:txBody>
          <a:bodyPr anchor="ctr"/>
          <a:lstStyle/>
          <a:p>
            <a:pPr algn="ctr" eaLnBrk="0" hangingPunct="0">
              <a:defRPr/>
            </a:pPr>
            <a:endParaRPr lang="en-US" sz="2400" b="0" u="none" dirty="0">
              <a:solidFill>
                <a:schemeClr val="bg1"/>
              </a:solidFill>
              <a:latin typeface="Impact" panose="020B0806030902050204" pitchFamily="34" charset="0"/>
              <a:cs typeface="+mn-cs"/>
            </a:endParaRPr>
          </a:p>
        </p:txBody>
      </p:sp>
      <p:sp>
        <p:nvSpPr>
          <p:cNvPr id="2" name="Title 1"/>
          <p:cNvSpPr>
            <a:spLocks noGrp="1"/>
          </p:cNvSpPr>
          <p:nvPr>
            <p:ph type="title"/>
          </p:nvPr>
        </p:nvSpPr>
        <p:spPr>
          <a:xfrm>
            <a:off x="-152400" y="609600"/>
            <a:ext cx="9296400" cy="1362075"/>
          </a:xfrm>
        </p:spPr>
        <p:txBody>
          <a:bodyPr>
            <a:noAutofit/>
          </a:bodyPr>
          <a:lstStyle/>
          <a:p>
            <a:pPr algn="ctr"/>
            <a:r>
              <a:rPr lang="en-US" sz="4400" dirty="0" smtClean="0">
                <a:ln>
                  <a:solidFill>
                    <a:srgbClr val="13343D"/>
                  </a:solidFill>
                </a:ln>
              </a:rPr>
              <a:t>Panel Dialogue - Healthcare Team:  </a:t>
            </a:r>
            <a:br>
              <a:rPr lang="en-US" sz="4400" dirty="0" smtClean="0">
                <a:ln>
                  <a:solidFill>
                    <a:srgbClr val="13343D"/>
                  </a:solidFill>
                </a:ln>
              </a:rPr>
            </a:br>
            <a:r>
              <a:rPr lang="en-US" sz="3200" dirty="0" smtClean="0">
                <a:ln>
                  <a:solidFill>
                    <a:srgbClr val="13343D"/>
                  </a:solidFill>
                </a:ln>
              </a:rPr>
              <a:t>Best </a:t>
            </a:r>
            <a:r>
              <a:rPr lang="en-US" sz="3200" dirty="0">
                <a:ln>
                  <a:solidFill>
                    <a:srgbClr val="13343D"/>
                  </a:solidFill>
                </a:ln>
              </a:rPr>
              <a:t>Practices for Integrated Management of the MS Patient to Improve Overall Outcomes</a:t>
            </a:r>
            <a:r>
              <a:rPr lang="en-US" sz="2000" dirty="0">
                <a:ln>
                  <a:solidFill>
                    <a:srgbClr val="13343D"/>
                  </a:solidFill>
                </a:ln>
              </a:rPr>
              <a:t/>
            </a:r>
            <a:br>
              <a:rPr lang="en-US" sz="2000" dirty="0">
                <a:ln>
                  <a:solidFill>
                    <a:srgbClr val="13343D"/>
                  </a:solidFill>
                </a:ln>
              </a:rPr>
            </a:br>
            <a:endParaRPr lang="en-US" sz="2800" dirty="0">
              <a:ln>
                <a:solidFill>
                  <a:srgbClr val="13343D"/>
                </a:solidFill>
              </a:ln>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6995759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40267" y="152400"/>
            <a:ext cx="8195733" cy="1219200"/>
          </a:xfrm>
        </p:spPr>
        <p:txBody>
          <a:bodyPr>
            <a:normAutofit/>
          </a:bodyPr>
          <a:lstStyle/>
          <a:p>
            <a:r>
              <a:rPr lang="en-US" altLang="en-US" sz="4000" dirty="0" smtClean="0">
                <a:ln>
                  <a:solidFill>
                    <a:schemeClr val="accent5">
                      <a:lumMod val="50000"/>
                    </a:schemeClr>
                  </a:solidFill>
                </a:ln>
              </a:rPr>
              <a:t>Instructions for Credit</a:t>
            </a:r>
          </a:p>
        </p:txBody>
      </p:sp>
      <p:sp>
        <p:nvSpPr>
          <p:cNvPr id="15363" name="Content Placeholder 2"/>
          <p:cNvSpPr>
            <a:spLocks noGrp="1"/>
          </p:cNvSpPr>
          <p:nvPr>
            <p:ph idx="1"/>
          </p:nvPr>
        </p:nvSpPr>
        <p:spPr>
          <a:xfrm>
            <a:off x="0" y="1676400"/>
            <a:ext cx="8991600" cy="5791200"/>
          </a:xfrm>
        </p:spPr>
        <p:txBody>
          <a:bodyPr>
            <a:noAutofit/>
          </a:bodyPr>
          <a:lstStyle/>
          <a:p>
            <a:pPr>
              <a:lnSpc>
                <a:spcPct val="85000"/>
              </a:lnSpc>
              <a:spcBef>
                <a:spcPts val="600"/>
              </a:spcBef>
              <a:spcAft>
                <a:spcPts val="600"/>
              </a:spcAft>
              <a:buFont typeface="Arial" charset="0"/>
              <a:buNone/>
            </a:pPr>
            <a:r>
              <a:rPr lang="en-US" altLang="en-US" sz="2000" dirty="0" smtClean="0"/>
              <a:t>	There is no fee for this activity. </a:t>
            </a:r>
          </a:p>
          <a:p>
            <a:pPr>
              <a:lnSpc>
                <a:spcPct val="85000"/>
              </a:lnSpc>
              <a:spcBef>
                <a:spcPts val="600"/>
              </a:spcBef>
              <a:spcAft>
                <a:spcPts val="600"/>
              </a:spcAft>
              <a:buFont typeface="Arial" charset="0"/>
              <a:buNone/>
            </a:pPr>
            <a:r>
              <a:rPr lang="en-US" altLang="en-US" sz="2000" dirty="0"/>
              <a:t>	</a:t>
            </a:r>
            <a:r>
              <a:rPr lang="en-US" altLang="en-US" sz="2000" dirty="0" smtClean="0"/>
              <a:t>To receive credit for this CE activity, please take a few minutes to complete the pre-activity assessment and evaluation form and return it to the on-site coordinator. Your confirmation of reported participation will be e-mailed to you within 4 weeks. If you choose to complete this evaluation form off-site, return it by mail or fax to:</a:t>
            </a:r>
          </a:p>
          <a:p>
            <a:pPr>
              <a:lnSpc>
                <a:spcPct val="85000"/>
              </a:lnSpc>
              <a:spcBef>
                <a:spcPts val="600"/>
              </a:spcBef>
              <a:spcAft>
                <a:spcPts val="600"/>
              </a:spcAft>
              <a:buFont typeface="Arial" charset="0"/>
              <a:buNone/>
            </a:pPr>
            <a:endParaRPr lang="en-US" altLang="en-US" sz="100" dirty="0" smtClean="0"/>
          </a:p>
          <a:p>
            <a:pPr>
              <a:lnSpc>
                <a:spcPct val="85000"/>
              </a:lnSpc>
              <a:spcBef>
                <a:spcPts val="0"/>
              </a:spcBef>
              <a:buFont typeface="Arial" charset="0"/>
              <a:buNone/>
            </a:pPr>
            <a:r>
              <a:rPr lang="en-US" altLang="en-US" sz="2000" b="1" dirty="0" smtClean="0"/>
              <a:t>			Medical Learning Institute </a:t>
            </a:r>
            <a:r>
              <a:rPr lang="en-US" altLang="en-US" sz="2000" b="1" dirty="0" err="1" smtClean="0"/>
              <a:t>Inc</a:t>
            </a:r>
            <a:endParaRPr lang="en-US" altLang="en-US" sz="2000" b="1" dirty="0" smtClean="0"/>
          </a:p>
          <a:p>
            <a:pPr>
              <a:lnSpc>
                <a:spcPct val="85000"/>
              </a:lnSpc>
              <a:spcBef>
                <a:spcPts val="0"/>
              </a:spcBef>
              <a:buFont typeface="Arial" charset="0"/>
              <a:buNone/>
            </a:pPr>
            <a:r>
              <a:rPr lang="fr-FR" altLang="en-US" sz="2000" dirty="0" smtClean="0"/>
              <a:t>			203 Main Street, Suite 249</a:t>
            </a:r>
          </a:p>
          <a:p>
            <a:pPr>
              <a:lnSpc>
                <a:spcPct val="85000"/>
              </a:lnSpc>
              <a:spcBef>
                <a:spcPts val="0"/>
              </a:spcBef>
              <a:buFont typeface="Arial" charset="0"/>
              <a:buNone/>
            </a:pPr>
            <a:r>
              <a:rPr lang="en-US" altLang="en-US" sz="2000" dirty="0" smtClean="0"/>
              <a:t>			Flemington, NJ 08822</a:t>
            </a:r>
          </a:p>
          <a:p>
            <a:pPr>
              <a:lnSpc>
                <a:spcPct val="85000"/>
              </a:lnSpc>
              <a:spcBef>
                <a:spcPts val="0"/>
              </a:spcBef>
              <a:buFont typeface="Arial" charset="0"/>
              <a:buNone/>
            </a:pPr>
            <a:r>
              <a:rPr lang="en-US" altLang="en-US" sz="2000" dirty="0" smtClean="0"/>
              <a:t>			609.333.1694 (fax)</a:t>
            </a:r>
          </a:p>
          <a:p>
            <a:pPr>
              <a:lnSpc>
                <a:spcPct val="85000"/>
              </a:lnSpc>
              <a:spcBef>
                <a:spcPts val="600"/>
              </a:spcBef>
              <a:spcAft>
                <a:spcPts val="600"/>
              </a:spcAft>
              <a:buFont typeface="Arial" charset="0"/>
              <a:buNone/>
            </a:pPr>
            <a:endParaRPr lang="en-US" altLang="en-US" sz="1100" dirty="0" smtClean="0"/>
          </a:p>
          <a:p>
            <a:pPr>
              <a:lnSpc>
                <a:spcPct val="85000"/>
              </a:lnSpc>
              <a:spcBef>
                <a:spcPts val="600"/>
              </a:spcBef>
              <a:spcAft>
                <a:spcPts val="600"/>
              </a:spcAft>
              <a:buFont typeface="Arial" charset="0"/>
              <a:buNone/>
            </a:pPr>
            <a:r>
              <a:rPr lang="en-US" altLang="en-US" sz="2000" dirty="0" smtClean="0"/>
              <a:t>	For questions regarding the accreditation of this activity, please contact Medical Learning Institute </a:t>
            </a:r>
            <a:r>
              <a:rPr lang="en-US" altLang="en-US" sz="2000" dirty="0" err="1" smtClean="0"/>
              <a:t>Inc</a:t>
            </a:r>
            <a:r>
              <a:rPr lang="en-US" altLang="en-US" sz="2000" dirty="0" smtClean="0"/>
              <a:t> at </a:t>
            </a:r>
            <a:r>
              <a:rPr lang="en-US" altLang="en-US" sz="2000" b="1" u="sng" dirty="0" smtClean="0"/>
              <a:t>609.333.1693 </a:t>
            </a:r>
            <a:r>
              <a:rPr lang="en-US" altLang="en-US" sz="2000" b="1" dirty="0" smtClean="0"/>
              <a:t>or </a:t>
            </a:r>
            <a:r>
              <a:rPr lang="en-US" altLang="en-US" sz="2000" b="1" u="sng" dirty="0" smtClean="0"/>
              <a:t>cgusack@mlicme.org.</a:t>
            </a:r>
          </a:p>
          <a:p>
            <a:pPr>
              <a:lnSpc>
                <a:spcPct val="85000"/>
              </a:lnSpc>
              <a:spcBef>
                <a:spcPts val="600"/>
              </a:spcBef>
              <a:spcAft>
                <a:spcPts val="600"/>
              </a:spcAft>
              <a:buFont typeface="Arial" charset="0"/>
              <a:buNone/>
            </a:pPr>
            <a:endParaRPr lang="en-US" altLang="en-US" sz="900" b="1" u="sng" dirty="0"/>
          </a:p>
          <a:p>
            <a:pPr>
              <a:lnSpc>
                <a:spcPct val="85000"/>
              </a:lnSpc>
              <a:spcBef>
                <a:spcPts val="600"/>
              </a:spcBef>
              <a:spcAft>
                <a:spcPts val="600"/>
              </a:spcAft>
              <a:buFont typeface="Arial" charset="0"/>
              <a:buNone/>
            </a:pPr>
            <a:r>
              <a:rPr lang="en-US" sz="2000" dirty="0"/>
              <a:t>	</a:t>
            </a:r>
            <a:r>
              <a:rPr lang="en-US" sz="2000" dirty="0" smtClean="0"/>
              <a:t>To </a:t>
            </a:r>
            <a:r>
              <a:rPr lang="en-US" sz="2000" dirty="0"/>
              <a:t>claim CEs for Case Managers, log into your CE Center account at </a:t>
            </a:r>
            <a:r>
              <a:rPr lang="en-US" sz="2000" b="1" u="sng" dirty="0"/>
              <a:t>www.ccmcertification.org</a:t>
            </a:r>
            <a:r>
              <a:rPr lang="en-US" sz="2000" b="1" dirty="0"/>
              <a:t>.</a:t>
            </a:r>
            <a:endParaRPr lang="en-US" altLang="en-US" sz="2000" u="sng" dirty="0" smtClean="0"/>
          </a:p>
        </p:txBody>
      </p:sp>
    </p:spTree>
    <p:extLst>
      <p:ext uri="{BB962C8B-B14F-4D97-AF65-F5344CB8AC3E}">
        <p14:creationId xmlns:p14="http://schemas.microsoft.com/office/powerpoint/2010/main" xmlns="" val="2641878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372533" y="609601"/>
            <a:ext cx="8534400" cy="1470025"/>
          </a:xfrm>
          <a:prstGeom prst="rect">
            <a:avLst/>
          </a:prstGeom>
          <a:effectLst>
            <a:outerShdw blurRad="50800" dist="38100" dir="2700000" algn="tl" rotWithShape="0">
              <a:prstClr val="black">
                <a:alpha val="40000"/>
              </a:prstClr>
            </a:outerShdw>
          </a:effectLst>
        </p:spPr>
        <p:txBody>
          <a:bodyPr anchor="ctr"/>
          <a:lstStyle/>
          <a:p>
            <a:pPr algn="ctr" fontAlgn="auto">
              <a:lnSpc>
                <a:spcPct val="85000"/>
              </a:lnSpc>
              <a:spcAft>
                <a:spcPts val="0"/>
              </a:spcAft>
              <a:defRPr/>
            </a:pPr>
            <a:r>
              <a:rPr lang="en-US" sz="4000" b="1" u="none" dirty="0">
                <a:ln>
                  <a:solidFill>
                    <a:srgbClr val="003366"/>
                  </a:solidFill>
                </a:ln>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Review Recent Data on the Burden of MS to Patients, Families, Employers, and the Health Care System</a:t>
            </a:r>
            <a:endParaRPr lang="en-US" sz="4000" b="1" u="none" dirty="0">
              <a:ln>
                <a:solidFill>
                  <a:srgbClr val="003366"/>
                </a:solidFill>
              </a:ln>
              <a:solidFill>
                <a:schemeClr val="accent6">
                  <a:lumMod val="75000"/>
                </a:schemeClr>
              </a:solidFill>
              <a:effectLst>
                <a:glow rad="101600">
                  <a:schemeClr val="tx1">
                    <a:lumMod val="85000"/>
                    <a:lumOff val="15000"/>
                    <a:alpha val="60000"/>
                  </a:scheme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6387" name="Subtitle 5"/>
          <p:cNvSpPr>
            <a:spLocks noGrp="1"/>
          </p:cNvSpPr>
          <p:nvPr/>
        </p:nvSpPr>
        <p:spPr bwMode="auto">
          <a:xfrm>
            <a:off x="990600" y="4343399"/>
            <a:ext cx="4892095" cy="1730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b="1" u="sng">
                <a:solidFill>
                  <a:schemeClr val="tx1"/>
                </a:solidFill>
                <a:latin typeface="Arial" charset="0"/>
                <a:ea typeface="MS PGothic" pitchFamily="34" charset="-128"/>
              </a:defRPr>
            </a:lvl1pPr>
            <a:lvl2pPr marL="742950" indent="-285750" eaLnBrk="0" hangingPunct="0">
              <a:defRPr sz="4000" b="1" u="sng">
                <a:solidFill>
                  <a:schemeClr val="tx1"/>
                </a:solidFill>
                <a:latin typeface="Arial" charset="0"/>
                <a:ea typeface="MS PGothic" pitchFamily="34" charset="-128"/>
              </a:defRPr>
            </a:lvl2pPr>
            <a:lvl3pPr marL="1143000" indent="-228600" eaLnBrk="0" hangingPunct="0">
              <a:defRPr sz="4000" b="1" u="sng">
                <a:solidFill>
                  <a:schemeClr val="tx1"/>
                </a:solidFill>
                <a:latin typeface="Arial" charset="0"/>
                <a:ea typeface="MS PGothic" pitchFamily="34" charset="-128"/>
              </a:defRPr>
            </a:lvl3pPr>
            <a:lvl4pPr marL="1600200" indent="-228600" eaLnBrk="0" hangingPunct="0">
              <a:defRPr sz="4000" b="1" u="sng">
                <a:solidFill>
                  <a:schemeClr val="tx1"/>
                </a:solidFill>
                <a:latin typeface="Arial" charset="0"/>
                <a:ea typeface="MS PGothic" pitchFamily="34" charset="-128"/>
              </a:defRPr>
            </a:lvl4pPr>
            <a:lvl5pPr marL="2057400" indent="-228600" eaLnBrk="0" hangingPunct="0">
              <a:defRPr sz="4000" b="1" u="sng">
                <a:solidFill>
                  <a:schemeClr val="tx1"/>
                </a:solidFill>
                <a:latin typeface="Arial" charset="0"/>
                <a:ea typeface="MS PGothic" pitchFamily="34" charset="-128"/>
              </a:defRPr>
            </a:lvl5pPr>
            <a:lvl6pPr marL="2514600" indent="-228600" eaLnBrk="0" fontAlgn="base" hangingPunct="0">
              <a:spcBef>
                <a:spcPct val="0"/>
              </a:spcBef>
              <a:spcAft>
                <a:spcPct val="0"/>
              </a:spcAft>
              <a:defRPr sz="4000" b="1" u="sng">
                <a:solidFill>
                  <a:schemeClr val="tx1"/>
                </a:solidFill>
                <a:latin typeface="Arial" charset="0"/>
                <a:ea typeface="MS PGothic" pitchFamily="34" charset="-128"/>
              </a:defRPr>
            </a:lvl6pPr>
            <a:lvl7pPr marL="2971800" indent="-228600" eaLnBrk="0" fontAlgn="base" hangingPunct="0">
              <a:spcBef>
                <a:spcPct val="0"/>
              </a:spcBef>
              <a:spcAft>
                <a:spcPct val="0"/>
              </a:spcAft>
              <a:defRPr sz="4000" b="1" u="sng">
                <a:solidFill>
                  <a:schemeClr val="tx1"/>
                </a:solidFill>
                <a:latin typeface="Arial" charset="0"/>
                <a:ea typeface="MS PGothic" pitchFamily="34" charset="-128"/>
              </a:defRPr>
            </a:lvl7pPr>
            <a:lvl8pPr marL="3429000" indent="-228600" eaLnBrk="0" fontAlgn="base" hangingPunct="0">
              <a:spcBef>
                <a:spcPct val="0"/>
              </a:spcBef>
              <a:spcAft>
                <a:spcPct val="0"/>
              </a:spcAft>
              <a:defRPr sz="4000" b="1" u="sng">
                <a:solidFill>
                  <a:schemeClr val="tx1"/>
                </a:solidFill>
                <a:latin typeface="Arial" charset="0"/>
                <a:ea typeface="MS PGothic" pitchFamily="34" charset="-128"/>
              </a:defRPr>
            </a:lvl8pPr>
            <a:lvl9pPr marL="3886200" indent="-228600" eaLnBrk="0" fontAlgn="base" hangingPunct="0">
              <a:spcBef>
                <a:spcPct val="0"/>
              </a:spcBef>
              <a:spcAft>
                <a:spcPct val="0"/>
              </a:spcAft>
              <a:defRPr sz="4000" b="1" u="sng">
                <a:solidFill>
                  <a:schemeClr val="tx1"/>
                </a:solidFill>
                <a:latin typeface="Arial" charset="0"/>
                <a:ea typeface="MS PGothic" pitchFamily="34" charset="-128"/>
              </a:defRPr>
            </a:lvl9pPr>
          </a:lstStyle>
          <a:p>
            <a:pPr>
              <a:lnSpc>
                <a:spcPct val="85000"/>
              </a:lnSpc>
              <a:defRPr/>
            </a:pPr>
            <a:r>
              <a:rPr lang="en-US" sz="2000" u="none" dirty="0" smtClean="0">
                <a:solidFill>
                  <a:schemeClr val="accent6">
                    <a:lumMod val="75000"/>
                  </a:schemeClr>
                </a:solidFill>
              </a:rPr>
              <a:t>Patricia Coyle, MD, FAAN, FANA</a:t>
            </a:r>
            <a:endParaRPr lang="en-US" altLang="en-US" sz="2000" u="none" dirty="0">
              <a:solidFill>
                <a:schemeClr val="accent6">
                  <a:lumMod val="75000"/>
                </a:schemeClr>
              </a:solidFill>
              <a:latin typeface="Century Gothic" pitchFamily="34" charset="0"/>
            </a:endParaRPr>
          </a:p>
          <a:p>
            <a:pPr>
              <a:lnSpc>
                <a:spcPct val="85000"/>
              </a:lnSpc>
              <a:spcBef>
                <a:spcPct val="20000"/>
              </a:spcBef>
              <a:buClr>
                <a:srgbClr val="FFC000"/>
              </a:buClr>
              <a:buFont typeface="Arial" charset="0"/>
              <a:buNone/>
            </a:pPr>
            <a:endParaRPr lang="en-US" altLang="en-US" sz="2800" u="none" dirty="0">
              <a:solidFill>
                <a:schemeClr val="bg1"/>
              </a:solidFill>
              <a:latin typeface="Century Gothic" pitchFamily="34" charset="0"/>
            </a:endParaRPr>
          </a:p>
          <a:p>
            <a:pPr>
              <a:lnSpc>
                <a:spcPct val="85000"/>
              </a:lnSpc>
              <a:spcBef>
                <a:spcPct val="20000"/>
              </a:spcBef>
              <a:buClr>
                <a:srgbClr val="FFC000"/>
              </a:buClr>
              <a:buFont typeface="Arial" charset="0"/>
              <a:buNone/>
            </a:pPr>
            <a:endParaRPr lang="en-US" altLang="en-US" sz="2800" u="none" dirty="0">
              <a:solidFill>
                <a:schemeClr val="bg1"/>
              </a:solidFill>
              <a:latin typeface="Century Gothic" pitchFamily="34" charset="0"/>
            </a:endParaRPr>
          </a:p>
          <a:p>
            <a:pPr>
              <a:lnSpc>
                <a:spcPct val="85000"/>
              </a:lnSpc>
              <a:spcBef>
                <a:spcPct val="20000"/>
              </a:spcBef>
              <a:buClr>
                <a:srgbClr val="FFC000"/>
              </a:buClr>
              <a:buFont typeface="Arial" charset="0"/>
              <a:buNone/>
            </a:pPr>
            <a:endParaRPr lang="en-US" altLang="en-US" sz="1800" b="0" u="none" dirty="0">
              <a:solidFill>
                <a:schemeClr val="bg1"/>
              </a:solidFill>
              <a:latin typeface="Century Gothic" pitchFamily="34" charset="0"/>
            </a:endParaRPr>
          </a:p>
        </p:txBody>
      </p:sp>
      <p:sp>
        <p:nvSpPr>
          <p:cNvPr id="5" name="Rectangle 4"/>
          <p:cNvSpPr/>
          <p:nvPr/>
        </p:nvSpPr>
        <p:spPr>
          <a:xfrm>
            <a:off x="990600" y="4648200"/>
            <a:ext cx="4114800" cy="1269578"/>
          </a:xfrm>
          <a:prstGeom prst="rect">
            <a:avLst/>
          </a:prstGeom>
        </p:spPr>
        <p:txBody>
          <a:bodyPr wrap="square">
            <a:spAutoFit/>
          </a:bodyPr>
          <a:lstStyle/>
          <a:p>
            <a:pPr>
              <a:lnSpc>
                <a:spcPct val="85000"/>
              </a:lnSpc>
              <a:defRPr/>
            </a:pPr>
            <a:r>
              <a:rPr lang="en-US" dirty="0" smtClean="0">
                <a:solidFill>
                  <a:schemeClr val="bg1"/>
                </a:solidFill>
              </a:rPr>
              <a:t>Professor </a:t>
            </a:r>
            <a:r>
              <a:rPr lang="en-US" dirty="0" smtClean="0">
                <a:solidFill>
                  <a:schemeClr val="bg1"/>
                </a:solidFill>
              </a:rPr>
              <a:t>and Vice Chair Clinical Affairs</a:t>
            </a:r>
          </a:p>
          <a:p>
            <a:pPr>
              <a:lnSpc>
                <a:spcPct val="85000"/>
              </a:lnSpc>
              <a:defRPr/>
            </a:pPr>
            <a:r>
              <a:rPr lang="en-US" dirty="0" smtClean="0">
                <a:solidFill>
                  <a:schemeClr val="bg1"/>
                </a:solidFill>
              </a:rPr>
              <a:t>Director, MS Comprehensive Care Center</a:t>
            </a:r>
          </a:p>
          <a:p>
            <a:pPr>
              <a:lnSpc>
                <a:spcPct val="85000"/>
              </a:lnSpc>
              <a:defRPr/>
            </a:pPr>
            <a:r>
              <a:rPr lang="en-US" dirty="0" smtClean="0">
                <a:solidFill>
                  <a:schemeClr val="bg1"/>
                </a:solidFill>
              </a:rPr>
              <a:t>Professor of Neurology</a:t>
            </a:r>
          </a:p>
          <a:p>
            <a:pPr>
              <a:lnSpc>
                <a:spcPct val="85000"/>
              </a:lnSpc>
              <a:defRPr/>
            </a:pPr>
            <a:r>
              <a:rPr lang="en-US" dirty="0" smtClean="0">
                <a:solidFill>
                  <a:schemeClr val="bg1"/>
                </a:solidFill>
              </a:rPr>
              <a:t>SUNY at Stony Brook</a:t>
            </a:r>
          </a:p>
          <a:p>
            <a:pPr>
              <a:lnSpc>
                <a:spcPct val="85000"/>
              </a:lnSpc>
              <a:defRPr/>
            </a:pPr>
            <a:r>
              <a:rPr lang="en-US" dirty="0" smtClean="0">
                <a:solidFill>
                  <a:schemeClr val="bg1"/>
                </a:solidFill>
              </a:rPr>
              <a:t>Stony Brook, NY</a:t>
            </a:r>
          </a:p>
        </p:txBody>
      </p:sp>
    </p:spTree>
    <p:extLst>
      <p:ext uri="{BB962C8B-B14F-4D97-AF65-F5344CB8AC3E}">
        <p14:creationId xmlns:p14="http://schemas.microsoft.com/office/powerpoint/2010/main" xmlns="" val="26917382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en-US" sz="4000" dirty="0" smtClean="0"/>
              <a:t>MS Burden</a:t>
            </a:r>
          </a:p>
        </p:txBody>
      </p:sp>
      <p:sp>
        <p:nvSpPr>
          <p:cNvPr id="2" name="Rectangle 3"/>
          <p:cNvSpPr>
            <a:spLocks noGrp="1" noChangeArrowheads="1"/>
          </p:cNvSpPr>
          <p:nvPr>
            <p:ph type="body" idx="4294967295"/>
          </p:nvPr>
        </p:nvSpPr>
        <p:spPr>
          <a:xfrm>
            <a:off x="450146" y="1981200"/>
            <a:ext cx="8050388" cy="4114800"/>
          </a:xfrm>
        </p:spPr>
        <p:txBody>
          <a:bodyPr rtlCol="0">
            <a:normAutofit/>
          </a:bodyPr>
          <a:lstStyle/>
          <a:p>
            <a:pPr eaLnBrk="1" fontAlgn="auto" hangingPunct="1">
              <a:lnSpc>
                <a:spcPct val="200000"/>
              </a:lnSpc>
              <a:spcBef>
                <a:spcPts val="2400"/>
              </a:spcBef>
              <a:spcAft>
                <a:spcPts val="0"/>
              </a:spcAft>
              <a:buFont typeface="Arial" pitchFamily="34" charset="0"/>
              <a:buChar char="•"/>
              <a:defRPr/>
            </a:pPr>
            <a:r>
              <a:rPr lang="en-US" sz="3200" dirty="0" smtClean="0">
                <a:ea typeface="ＭＳ Ｐゴシック" charset="0"/>
                <a:cs typeface="ＭＳ Ｐゴシック" charset="0"/>
              </a:rPr>
              <a:t>Background </a:t>
            </a:r>
          </a:p>
          <a:p>
            <a:pPr eaLnBrk="1" fontAlgn="auto" hangingPunct="1">
              <a:lnSpc>
                <a:spcPct val="200000"/>
              </a:lnSpc>
              <a:spcBef>
                <a:spcPts val="2400"/>
              </a:spcBef>
              <a:spcAft>
                <a:spcPts val="0"/>
              </a:spcAft>
              <a:buFont typeface="Arial" pitchFamily="34" charset="0"/>
              <a:buChar char="•"/>
              <a:defRPr/>
            </a:pPr>
            <a:r>
              <a:rPr lang="en-US" sz="3200" dirty="0" smtClean="0">
                <a:ea typeface="ＭＳ Ｐゴシック" charset="0"/>
                <a:cs typeface="ＭＳ Ｐゴシック" charset="0"/>
              </a:rPr>
              <a:t>Impact features</a:t>
            </a:r>
          </a:p>
          <a:p>
            <a:pPr eaLnBrk="1" fontAlgn="auto" hangingPunct="1">
              <a:lnSpc>
                <a:spcPct val="200000"/>
              </a:lnSpc>
              <a:spcBef>
                <a:spcPts val="2400"/>
              </a:spcBef>
              <a:spcAft>
                <a:spcPts val="0"/>
              </a:spcAft>
              <a:buFont typeface="Arial" pitchFamily="34" charset="0"/>
              <a:buChar char="•"/>
              <a:defRPr/>
            </a:pPr>
            <a:r>
              <a:rPr lang="en-US" sz="3200" dirty="0" smtClean="0">
                <a:ea typeface="ＭＳ Ｐゴシック" charset="0"/>
                <a:cs typeface="ＭＳ Ｐゴシック" charset="0"/>
              </a:rPr>
              <a:t>Cost </a:t>
            </a:r>
          </a:p>
          <a:p>
            <a:pPr marL="0" indent="0" eaLnBrk="1" fontAlgn="auto" hangingPunct="1">
              <a:lnSpc>
                <a:spcPct val="200000"/>
              </a:lnSpc>
              <a:spcAft>
                <a:spcPts val="0"/>
              </a:spcAft>
              <a:buFont typeface="Marlett" charset="0"/>
              <a:buNone/>
              <a:defRPr/>
            </a:pPr>
            <a:endParaRPr lang="en-US" sz="1050" dirty="0">
              <a:ea typeface="ＭＳ Ｐゴシック" charset="0"/>
              <a:cs typeface="ＭＳ Ｐゴシック" charset="0"/>
            </a:endParaRPr>
          </a:p>
        </p:txBody>
      </p:sp>
    </p:spTree>
    <p:extLst>
      <p:ext uri="{BB962C8B-B14F-4D97-AF65-F5344CB8AC3E}">
        <p14:creationId xmlns:p14="http://schemas.microsoft.com/office/powerpoint/2010/main" xmlns="" val="156477276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08000" y="152400"/>
            <a:ext cx="8229600" cy="1143000"/>
          </a:xfrm>
        </p:spPr>
        <p:txBody>
          <a:bodyPr/>
          <a:lstStyle/>
          <a:p>
            <a:pPr eaLnBrk="1" hangingPunct="1"/>
            <a:r>
              <a:rPr lang="en-US" altLang="en-US" sz="4000" smtClean="0"/>
              <a:t>Background</a:t>
            </a:r>
          </a:p>
        </p:txBody>
      </p:sp>
      <p:sp>
        <p:nvSpPr>
          <p:cNvPr id="7170" name="Rectangle 3"/>
          <p:cNvSpPr>
            <a:spLocks noGrp="1" noChangeArrowheads="1"/>
          </p:cNvSpPr>
          <p:nvPr>
            <p:ph type="body" idx="4294967295"/>
          </p:nvPr>
        </p:nvSpPr>
        <p:spPr>
          <a:xfrm>
            <a:off x="381000" y="1600200"/>
            <a:ext cx="8482188" cy="5562600"/>
          </a:xfrm>
        </p:spPr>
        <p:txBody>
          <a:bodyPr rtlCol="0">
            <a:normAutofit/>
          </a:bodyPr>
          <a:lstStyle/>
          <a:p>
            <a:pPr eaLnBrk="1" fontAlgn="auto" hangingPunct="1">
              <a:lnSpc>
                <a:spcPct val="90000"/>
              </a:lnSpc>
              <a:spcBef>
                <a:spcPts val="1800"/>
              </a:spcBef>
              <a:spcAft>
                <a:spcPts val="1800"/>
              </a:spcAft>
              <a:buFont typeface="Arial" pitchFamily="34" charset="0"/>
              <a:buChar char="•"/>
              <a:defRPr/>
            </a:pPr>
            <a:r>
              <a:rPr lang="en-US" sz="2600" dirty="0" smtClean="0">
                <a:ea typeface="ＭＳ Ｐゴシック" charset="0"/>
                <a:cs typeface="ＭＳ Ｐゴシック" charset="0"/>
              </a:rPr>
              <a:t>Multiple sclerosis (MS) is the most common acquired neurologic disease in young adults</a:t>
            </a:r>
            <a:r>
              <a:rPr lang="en-US" sz="2600" baseline="30000" dirty="0" smtClean="0">
                <a:ea typeface="ＭＳ Ｐゴシック" charset="0"/>
                <a:cs typeface="ＭＳ Ｐゴシック" charset="0"/>
              </a:rPr>
              <a:t>1</a:t>
            </a:r>
          </a:p>
          <a:p>
            <a:pPr eaLnBrk="1" fontAlgn="auto" hangingPunct="1">
              <a:lnSpc>
                <a:spcPct val="90000"/>
              </a:lnSpc>
              <a:spcBef>
                <a:spcPts val="1800"/>
              </a:spcBef>
              <a:spcAft>
                <a:spcPts val="1800"/>
              </a:spcAft>
              <a:buFont typeface="Arial" pitchFamily="34" charset="0"/>
              <a:buChar char="•"/>
              <a:defRPr/>
            </a:pPr>
            <a:r>
              <a:rPr lang="en-US" sz="2600" dirty="0" smtClean="0">
                <a:ea typeface="ＭＳ Ｐゴシック" charset="0"/>
                <a:cs typeface="ＭＳ Ｐゴシック" charset="0"/>
              </a:rPr>
              <a:t>At least 400,000 affected in the US</a:t>
            </a:r>
            <a:r>
              <a:rPr lang="en-US" sz="2600" baseline="30000" dirty="0" smtClean="0">
                <a:ea typeface="ＭＳ Ｐゴシック" charset="0"/>
                <a:cs typeface="ＭＳ Ｐゴシック" charset="0"/>
              </a:rPr>
              <a:t>2</a:t>
            </a:r>
            <a:r>
              <a:rPr lang="en-US" sz="2600" dirty="0" smtClean="0">
                <a:ea typeface="ＭＳ Ｐゴシック" charset="0"/>
                <a:cs typeface="ＭＳ Ｐゴシック" charset="0"/>
              </a:rPr>
              <a:t> and 2.3 million worldwide</a:t>
            </a:r>
            <a:r>
              <a:rPr lang="en-US" sz="2600" baseline="30000" dirty="0" smtClean="0">
                <a:ea typeface="ＭＳ Ｐゴシック" charset="0"/>
                <a:cs typeface="ＭＳ Ｐゴシック" charset="0"/>
              </a:rPr>
              <a:t>3</a:t>
            </a:r>
            <a:r>
              <a:rPr lang="en-US" sz="2600" dirty="0" smtClean="0">
                <a:ea typeface="ＭＳ Ｐゴシック" charset="0"/>
                <a:cs typeface="ＭＳ Ｐゴシック" charset="0"/>
              </a:rPr>
              <a:t> </a:t>
            </a:r>
            <a:endParaRPr lang="en-US" sz="2600" dirty="0" smtClean="0">
              <a:solidFill>
                <a:schemeClr val="tx2">
                  <a:lumMod val="40000"/>
                  <a:lumOff val="60000"/>
                </a:schemeClr>
              </a:solidFill>
              <a:ea typeface="ＭＳ Ｐゴシック" charset="0"/>
              <a:cs typeface="ＭＳ Ｐゴシック" charset="0"/>
            </a:endParaRPr>
          </a:p>
          <a:p>
            <a:pPr eaLnBrk="1" fontAlgn="auto" hangingPunct="1">
              <a:lnSpc>
                <a:spcPct val="90000"/>
              </a:lnSpc>
              <a:spcBef>
                <a:spcPts val="1800"/>
              </a:spcBef>
              <a:spcAft>
                <a:spcPts val="1800"/>
              </a:spcAft>
              <a:buFont typeface="Arial" pitchFamily="34" charset="0"/>
              <a:buChar char="•"/>
              <a:defRPr/>
            </a:pPr>
            <a:r>
              <a:rPr lang="en-US" sz="2600" dirty="0" smtClean="0">
                <a:ea typeface="ＭＳ Ｐゴシック" charset="0"/>
                <a:cs typeface="ＭＳ Ｐゴシック" charset="0"/>
              </a:rPr>
              <a:t>MS is on the rise (among women)</a:t>
            </a:r>
          </a:p>
          <a:p>
            <a:pPr eaLnBrk="1" fontAlgn="auto" hangingPunct="1">
              <a:lnSpc>
                <a:spcPct val="90000"/>
              </a:lnSpc>
              <a:spcBef>
                <a:spcPts val="1800"/>
              </a:spcBef>
              <a:spcAft>
                <a:spcPts val="1800"/>
              </a:spcAft>
              <a:buFont typeface="Arial" pitchFamily="34" charset="0"/>
              <a:buChar char="•"/>
              <a:defRPr/>
            </a:pPr>
            <a:r>
              <a:rPr lang="en-US" sz="2600" dirty="0" smtClean="0">
                <a:ea typeface="ＭＳ Ｐゴシック" charset="0"/>
                <a:cs typeface="ＭＳ Ｐゴシック" charset="0"/>
              </a:rPr>
              <a:t>MS affects people who are relatively young (majority are diagnosed between the ages of 20-50 years)</a:t>
            </a:r>
            <a:r>
              <a:rPr lang="en-US" sz="2600" baseline="30000" dirty="0" smtClean="0">
                <a:ea typeface="ＭＳ Ｐゴシック" charset="0"/>
                <a:cs typeface="ＭＳ Ｐゴシック" charset="0"/>
              </a:rPr>
              <a:t>3</a:t>
            </a:r>
          </a:p>
        </p:txBody>
      </p:sp>
      <p:sp>
        <p:nvSpPr>
          <p:cNvPr id="18436" name="TextBox 1"/>
          <p:cNvSpPr txBox="1">
            <a:spLocks noChangeArrowheads="1"/>
          </p:cNvSpPr>
          <p:nvPr/>
        </p:nvSpPr>
        <p:spPr bwMode="auto">
          <a:xfrm>
            <a:off x="76200" y="6324601"/>
            <a:ext cx="82027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u="sng">
                <a:solidFill>
                  <a:schemeClr val="tx1"/>
                </a:solidFill>
                <a:latin typeface="Arial" charset="0"/>
                <a:ea typeface="MS PGothic" pitchFamily="34" charset="-128"/>
              </a:defRPr>
            </a:lvl1pPr>
            <a:lvl2pPr marL="742950" indent="-285750" eaLnBrk="0" hangingPunct="0">
              <a:defRPr sz="4000" b="1" u="sng">
                <a:solidFill>
                  <a:schemeClr val="tx1"/>
                </a:solidFill>
                <a:latin typeface="Arial" charset="0"/>
                <a:ea typeface="MS PGothic" pitchFamily="34" charset="-128"/>
              </a:defRPr>
            </a:lvl2pPr>
            <a:lvl3pPr marL="1143000" indent="-228600" eaLnBrk="0" hangingPunct="0">
              <a:defRPr sz="4000" b="1" u="sng">
                <a:solidFill>
                  <a:schemeClr val="tx1"/>
                </a:solidFill>
                <a:latin typeface="Arial" charset="0"/>
                <a:ea typeface="MS PGothic" pitchFamily="34" charset="-128"/>
              </a:defRPr>
            </a:lvl3pPr>
            <a:lvl4pPr marL="1600200" indent="-228600" eaLnBrk="0" hangingPunct="0">
              <a:defRPr sz="4000" b="1" u="sng">
                <a:solidFill>
                  <a:schemeClr val="tx1"/>
                </a:solidFill>
                <a:latin typeface="Arial" charset="0"/>
                <a:ea typeface="MS PGothic" pitchFamily="34" charset="-128"/>
              </a:defRPr>
            </a:lvl4pPr>
            <a:lvl5pPr marL="2057400" indent="-228600" eaLnBrk="0" hangingPunct="0">
              <a:defRPr sz="4000" b="1" u="sng">
                <a:solidFill>
                  <a:schemeClr val="tx1"/>
                </a:solidFill>
                <a:latin typeface="Arial" charset="0"/>
                <a:ea typeface="MS PGothic" pitchFamily="34" charset="-128"/>
              </a:defRPr>
            </a:lvl5pPr>
            <a:lvl6pPr marL="2514600" indent="-228600" eaLnBrk="0" fontAlgn="base" hangingPunct="0">
              <a:spcBef>
                <a:spcPct val="0"/>
              </a:spcBef>
              <a:spcAft>
                <a:spcPct val="0"/>
              </a:spcAft>
              <a:defRPr sz="4000" b="1" u="sng">
                <a:solidFill>
                  <a:schemeClr val="tx1"/>
                </a:solidFill>
                <a:latin typeface="Arial" charset="0"/>
                <a:ea typeface="MS PGothic" pitchFamily="34" charset="-128"/>
              </a:defRPr>
            </a:lvl6pPr>
            <a:lvl7pPr marL="2971800" indent="-228600" eaLnBrk="0" fontAlgn="base" hangingPunct="0">
              <a:spcBef>
                <a:spcPct val="0"/>
              </a:spcBef>
              <a:spcAft>
                <a:spcPct val="0"/>
              </a:spcAft>
              <a:defRPr sz="4000" b="1" u="sng">
                <a:solidFill>
                  <a:schemeClr val="tx1"/>
                </a:solidFill>
                <a:latin typeface="Arial" charset="0"/>
                <a:ea typeface="MS PGothic" pitchFamily="34" charset="-128"/>
              </a:defRPr>
            </a:lvl7pPr>
            <a:lvl8pPr marL="3429000" indent="-228600" eaLnBrk="0" fontAlgn="base" hangingPunct="0">
              <a:spcBef>
                <a:spcPct val="0"/>
              </a:spcBef>
              <a:spcAft>
                <a:spcPct val="0"/>
              </a:spcAft>
              <a:defRPr sz="4000" b="1" u="sng">
                <a:solidFill>
                  <a:schemeClr val="tx1"/>
                </a:solidFill>
                <a:latin typeface="Arial" charset="0"/>
                <a:ea typeface="MS PGothic" pitchFamily="34" charset="-128"/>
              </a:defRPr>
            </a:lvl8pPr>
            <a:lvl9pPr marL="3886200" indent="-228600" eaLnBrk="0" fontAlgn="base" hangingPunct="0">
              <a:spcBef>
                <a:spcPct val="0"/>
              </a:spcBef>
              <a:spcAft>
                <a:spcPct val="0"/>
              </a:spcAft>
              <a:defRPr sz="4000" b="1" u="sng">
                <a:solidFill>
                  <a:schemeClr val="tx1"/>
                </a:solidFill>
                <a:latin typeface="Arial" charset="0"/>
                <a:ea typeface="MS PGothic" pitchFamily="34" charset="-128"/>
              </a:defRPr>
            </a:lvl9pPr>
          </a:lstStyle>
          <a:p>
            <a:r>
              <a:rPr lang="en-US" altLang="en-US" sz="1200" b="0" u="none" dirty="0">
                <a:solidFill>
                  <a:schemeClr val="bg1"/>
                </a:solidFill>
                <a:latin typeface="Century Gothic" pitchFamily="34" charset="0"/>
              </a:rPr>
              <a:t>1] NINDS. MS: hope through research. Accessed Dec 18, 2013. 2] National MS Society. Take action. Accessed Dec 18, 2013. 3] National MS Society. Fact sheet: MS. Accessed Dec 18, 2013.</a:t>
            </a:r>
          </a:p>
          <a:p>
            <a:endParaRPr lang="en-US" altLang="en-US" sz="1200" b="0" u="none" dirty="0">
              <a:solidFill>
                <a:schemeClr val="bg1"/>
              </a:solidFill>
              <a:latin typeface="Century Gothic" pitchFamily="34" charset="0"/>
            </a:endParaRPr>
          </a:p>
        </p:txBody>
      </p:sp>
    </p:spTree>
    <p:extLst>
      <p:ext uri="{BB962C8B-B14F-4D97-AF65-F5344CB8AC3E}">
        <p14:creationId xmlns:p14="http://schemas.microsoft.com/office/powerpoint/2010/main" xmlns="" val="4027875735"/>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40267" y="228600"/>
            <a:ext cx="8195733" cy="1143000"/>
          </a:xfrm>
        </p:spPr>
        <p:txBody>
          <a:bodyPr>
            <a:noAutofit/>
          </a:bodyPr>
          <a:lstStyle/>
          <a:p>
            <a:r>
              <a:rPr lang="en-US" altLang="en-US" dirty="0" smtClean="0">
                <a:ln>
                  <a:solidFill>
                    <a:srgbClr val="003366"/>
                  </a:solidFill>
                </a:ln>
              </a:rPr>
              <a:t>Determine Accurate </a:t>
            </a:r>
            <a:br>
              <a:rPr lang="en-US" altLang="en-US" dirty="0" smtClean="0">
                <a:ln>
                  <a:solidFill>
                    <a:srgbClr val="003366"/>
                  </a:solidFill>
                </a:ln>
              </a:rPr>
            </a:br>
            <a:r>
              <a:rPr lang="en-US" altLang="en-US" dirty="0" smtClean="0">
                <a:ln>
                  <a:solidFill>
                    <a:srgbClr val="003366"/>
                  </a:solidFill>
                </a:ln>
              </a:rPr>
              <a:t>Prevalence of MS</a:t>
            </a:r>
          </a:p>
        </p:txBody>
      </p:sp>
      <p:sp>
        <p:nvSpPr>
          <p:cNvPr id="19459" name="Content Placeholder 2"/>
          <p:cNvSpPr>
            <a:spLocks noGrp="1"/>
          </p:cNvSpPr>
          <p:nvPr>
            <p:ph idx="1"/>
          </p:nvPr>
        </p:nvSpPr>
        <p:spPr>
          <a:xfrm>
            <a:off x="457200" y="1828800"/>
            <a:ext cx="8229600" cy="5029200"/>
          </a:xfrm>
        </p:spPr>
        <p:txBody>
          <a:bodyPr/>
          <a:lstStyle/>
          <a:p>
            <a:pPr>
              <a:spcBef>
                <a:spcPts val="1800"/>
              </a:spcBef>
              <a:spcAft>
                <a:spcPts val="1800"/>
              </a:spcAft>
            </a:pPr>
            <a:r>
              <a:rPr lang="en-US" altLang="en-US" sz="3200" dirty="0" smtClean="0"/>
              <a:t>There is a distinct need for more accurate data on the prevalence of MS in the United States</a:t>
            </a:r>
          </a:p>
          <a:p>
            <a:pPr lvl="1">
              <a:spcBef>
                <a:spcPts val="1800"/>
              </a:spcBef>
              <a:spcAft>
                <a:spcPts val="1800"/>
              </a:spcAft>
            </a:pPr>
            <a:r>
              <a:rPr lang="en-US" altLang="en-US" sz="2800" dirty="0" smtClean="0"/>
              <a:t>This information is vital to new drug development, clinical studies, and the funding of resources, programs, and services for patients with MS</a:t>
            </a:r>
          </a:p>
          <a:p>
            <a:pPr lvl="1">
              <a:spcBef>
                <a:spcPts val="1800"/>
              </a:spcBef>
              <a:spcAft>
                <a:spcPts val="1800"/>
              </a:spcAft>
            </a:pPr>
            <a:endParaRPr lang="en-US" altLang="en-US" sz="1800" dirty="0" smtClean="0"/>
          </a:p>
          <a:p>
            <a:pPr>
              <a:spcBef>
                <a:spcPts val="1800"/>
              </a:spcBef>
              <a:spcAft>
                <a:spcPts val="1800"/>
              </a:spcAft>
              <a:buFont typeface="Arial" charset="0"/>
              <a:buNone/>
            </a:pPr>
            <a:endParaRPr lang="en-US" altLang="en-US" sz="2400" dirty="0" smtClean="0"/>
          </a:p>
          <a:p>
            <a:pPr>
              <a:spcBef>
                <a:spcPts val="1800"/>
              </a:spcBef>
              <a:spcAft>
                <a:spcPts val="1800"/>
              </a:spcAft>
              <a:buFont typeface="Arial" charset="0"/>
              <a:buNone/>
            </a:pPr>
            <a:endParaRPr lang="en-US" altLang="en-US" sz="3200" dirty="0" smtClean="0"/>
          </a:p>
        </p:txBody>
      </p:sp>
    </p:spTree>
    <p:extLst>
      <p:ext uri="{BB962C8B-B14F-4D97-AF65-F5344CB8AC3E}">
        <p14:creationId xmlns:p14="http://schemas.microsoft.com/office/powerpoint/2010/main" xmlns="" val="420548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altLang="en-US" sz="4000" smtClean="0"/>
              <a:t>Background</a:t>
            </a:r>
          </a:p>
        </p:txBody>
      </p:sp>
      <p:sp>
        <p:nvSpPr>
          <p:cNvPr id="11267" name="Rectangle 3"/>
          <p:cNvSpPr>
            <a:spLocks noGrp="1" noChangeArrowheads="1"/>
          </p:cNvSpPr>
          <p:nvPr>
            <p:ph type="body" idx="4294967295"/>
          </p:nvPr>
        </p:nvSpPr>
        <p:spPr>
          <a:xfrm>
            <a:off x="382412" y="1600200"/>
            <a:ext cx="8389055" cy="5105400"/>
          </a:xfrm>
        </p:spPr>
        <p:txBody>
          <a:bodyPr rtlCol="0">
            <a:normAutofit lnSpcReduction="10000"/>
          </a:bodyPr>
          <a:lstStyle/>
          <a:p>
            <a:pPr eaLnBrk="1" fontAlgn="auto" hangingPunct="1">
              <a:lnSpc>
                <a:spcPct val="90000"/>
              </a:lnSpc>
              <a:spcBef>
                <a:spcPts val="1200"/>
              </a:spcBef>
              <a:spcAft>
                <a:spcPts val="1200"/>
              </a:spcAft>
              <a:buFont typeface="Arial" pitchFamily="34" charset="0"/>
              <a:buChar char="•"/>
              <a:defRPr/>
            </a:pPr>
            <a:r>
              <a:rPr lang="en-US" dirty="0">
                <a:ea typeface="ＭＳ Ｐゴシック" charset="0"/>
                <a:cs typeface="ＭＳ Ｐゴシック" charset="0"/>
              </a:rPr>
              <a:t>Female </a:t>
            </a:r>
            <a:r>
              <a:rPr lang="en-US" dirty="0" smtClean="0">
                <a:ea typeface="ＭＳ Ｐゴシック" charset="0"/>
                <a:cs typeface="ＭＳ Ｐゴシック" charset="0"/>
              </a:rPr>
              <a:t>predominant</a:t>
            </a:r>
            <a:r>
              <a:rPr lang="en-US" baseline="30000" dirty="0" smtClean="0">
                <a:ea typeface="ＭＳ Ｐゴシック" charset="0"/>
                <a:cs typeface="ＭＳ Ｐゴシック" charset="0"/>
              </a:rPr>
              <a:t>1</a:t>
            </a:r>
            <a:r>
              <a:rPr lang="en-US" dirty="0" smtClean="0">
                <a:ea typeface="ＭＳ Ｐゴシック" charset="0"/>
                <a:cs typeface="ＭＳ Ｐゴシック" charset="0"/>
              </a:rPr>
              <a:t> </a:t>
            </a:r>
            <a:endParaRPr lang="en-US" dirty="0">
              <a:ea typeface="ＭＳ Ｐゴシック" charset="0"/>
              <a:cs typeface="ＭＳ Ｐゴシック" charset="0"/>
            </a:endParaRPr>
          </a:p>
          <a:p>
            <a:pPr eaLnBrk="1" fontAlgn="auto" hangingPunct="1">
              <a:lnSpc>
                <a:spcPct val="90000"/>
              </a:lnSpc>
              <a:spcBef>
                <a:spcPts val="1200"/>
              </a:spcBef>
              <a:spcAft>
                <a:spcPts val="1200"/>
              </a:spcAft>
              <a:buFont typeface="Arial" pitchFamily="34" charset="0"/>
              <a:buChar char="•"/>
              <a:defRPr/>
            </a:pPr>
            <a:r>
              <a:rPr lang="en-US" dirty="0">
                <a:ea typeface="ＭＳ Ｐゴシック" charset="0"/>
                <a:cs typeface="ＭＳ Ｐゴシック" charset="0"/>
              </a:rPr>
              <a:t>Two major clinical </a:t>
            </a:r>
            <a:r>
              <a:rPr lang="en-US" dirty="0" smtClean="0">
                <a:ea typeface="ＭＳ Ｐゴシック" charset="0"/>
                <a:cs typeface="ＭＳ Ｐゴシック" charset="0"/>
              </a:rPr>
              <a:t>patterns</a:t>
            </a:r>
            <a:r>
              <a:rPr lang="en-US" baseline="30000" dirty="0" smtClean="0">
                <a:ea typeface="ＭＳ Ｐゴシック" charset="0"/>
                <a:cs typeface="ＭＳ Ｐゴシック" charset="0"/>
              </a:rPr>
              <a:t>1</a:t>
            </a:r>
            <a:endParaRPr lang="en-US" baseline="30000" dirty="0" smtClean="0"/>
          </a:p>
          <a:p>
            <a:pPr lvl="1" eaLnBrk="1" fontAlgn="auto" hangingPunct="1">
              <a:lnSpc>
                <a:spcPct val="90000"/>
              </a:lnSpc>
              <a:spcBef>
                <a:spcPts val="1200"/>
              </a:spcBef>
              <a:spcAft>
                <a:spcPts val="1200"/>
              </a:spcAft>
              <a:buFont typeface="Arial" pitchFamily="34" charset="0"/>
              <a:buChar char="–"/>
              <a:defRPr/>
            </a:pPr>
            <a:r>
              <a:rPr lang="en-US" sz="2800" dirty="0" smtClean="0"/>
              <a:t>Relapsing</a:t>
            </a:r>
          </a:p>
          <a:p>
            <a:pPr lvl="1" eaLnBrk="1" fontAlgn="auto" hangingPunct="1">
              <a:lnSpc>
                <a:spcPct val="90000"/>
              </a:lnSpc>
              <a:spcBef>
                <a:spcPts val="1200"/>
              </a:spcBef>
              <a:spcAft>
                <a:spcPts val="1200"/>
              </a:spcAft>
              <a:buFont typeface="Arial" pitchFamily="34" charset="0"/>
              <a:buChar char="–"/>
              <a:defRPr/>
            </a:pPr>
            <a:r>
              <a:rPr lang="en-US" sz="2800" dirty="0" smtClean="0"/>
              <a:t>Progressive</a:t>
            </a:r>
          </a:p>
          <a:p>
            <a:pPr eaLnBrk="1" fontAlgn="auto" hangingPunct="1">
              <a:lnSpc>
                <a:spcPct val="90000"/>
              </a:lnSpc>
              <a:spcBef>
                <a:spcPts val="1200"/>
              </a:spcBef>
              <a:spcAft>
                <a:spcPts val="1200"/>
              </a:spcAft>
              <a:buFont typeface="Arial" pitchFamily="34" charset="0"/>
              <a:buChar char="•"/>
              <a:defRPr/>
            </a:pPr>
            <a:r>
              <a:rPr lang="en-US" dirty="0" smtClean="0"/>
              <a:t>Untreated MS results in disability in the majority of patients over time (cognitive, motor, vocational)</a:t>
            </a:r>
          </a:p>
          <a:p>
            <a:pPr eaLnBrk="1" fontAlgn="auto" hangingPunct="1">
              <a:lnSpc>
                <a:spcPct val="90000"/>
              </a:lnSpc>
              <a:spcBef>
                <a:spcPts val="1200"/>
              </a:spcBef>
              <a:spcAft>
                <a:spcPts val="1200"/>
              </a:spcAft>
              <a:buFont typeface="Arial" pitchFamily="34" charset="0"/>
              <a:buChar char="•"/>
              <a:defRPr/>
            </a:pPr>
            <a:r>
              <a:rPr lang="en-US" dirty="0" smtClean="0"/>
              <a:t>All progressive MS patients become disabled</a:t>
            </a:r>
          </a:p>
          <a:p>
            <a:pPr eaLnBrk="1" fontAlgn="auto" hangingPunct="1">
              <a:lnSpc>
                <a:spcPct val="90000"/>
              </a:lnSpc>
              <a:spcBef>
                <a:spcPts val="1200"/>
              </a:spcBef>
              <a:spcAft>
                <a:spcPts val="1200"/>
              </a:spcAft>
              <a:buFont typeface="Arial" charset="0"/>
              <a:buNone/>
              <a:defRPr/>
            </a:pPr>
            <a:endParaRPr lang="en-US" sz="1400" dirty="0" smtClean="0"/>
          </a:p>
          <a:p>
            <a:pPr eaLnBrk="1" fontAlgn="auto" hangingPunct="1">
              <a:lnSpc>
                <a:spcPct val="90000"/>
              </a:lnSpc>
              <a:spcBef>
                <a:spcPts val="1200"/>
              </a:spcBef>
              <a:spcAft>
                <a:spcPts val="1200"/>
              </a:spcAft>
              <a:buFont typeface="Arial" charset="0"/>
              <a:buNone/>
              <a:defRPr/>
            </a:pPr>
            <a:endParaRPr lang="en-US" sz="1400" dirty="0" smtClean="0"/>
          </a:p>
          <a:p>
            <a:pPr marL="0" indent="0" eaLnBrk="1" fontAlgn="auto" hangingPunct="1">
              <a:lnSpc>
                <a:spcPct val="90000"/>
              </a:lnSpc>
              <a:spcBef>
                <a:spcPts val="1200"/>
              </a:spcBef>
              <a:spcAft>
                <a:spcPts val="1200"/>
              </a:spcAft>
              <a:buFont typeface="Marlett" pitchFamily="2" charset="2"/>
              <a:buNone/>
              <a:defRPr/>
            </a:pPr>
            <a:endParaRPr lang="en-US" sz="1800" dirty="0" smtClean="0"/>
          </a:p>
        </p:txBody>
      </p:sp>
      <p:sp>
        <p:nvSpPr>
          <p:cNvPr id="20484" name="TextBox 1"/>
          <p:cNvSpPr txBox="1">
            <a:spLocks noChangeArrowheads="1"/>
          </p:cNvSpPr>
          <p:nvPr/>
        </p:nvSpPr>
        <p:spPr bwMode="auto">
          <a:xfrm>
            <a:off x="383822" y="6477001"/>
            <a:ext cx="48830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000" b="1" u="sng">
                <a:solidFill>
                  <a:schemeClr val="tx1"/>
                </a:solidFill>
                <a:latin typeface="Arial" charset="0"/>
                <a:ea typeface="MS PGothic" pitchFamily="34" charset="-128"/>
              </a:defRPr>
            </a:lvl1pPr>
            <a:lvl2pPr marL="742950" indent="-285750" eaLnBrk="0" hangingPunct="0">
              <a:defRPr sz="4000" b="1" u="sng">
                <a:solidFill>
                  <a:schemeClr val="tx1"/>
                </a:solidFill>
                <a:latin typeface="Arial" charset="0"/>
                <a:ea typeface="MS PGothic" pitchFamily="34" charset="-128"/>
              </a:defRPr>
            </a:lvl2pPr>
            <a:lvl3pPr marL="1143000" indent="-228600" eaLnBrk="0" hangingPunct="0">
              <a:defRPr sz="4000" b="1" u="sng">
                <a:solidFill>
                  <a:schemeClr val="tx1"/>
                </a:solidFill>
                <a:latin typeface="Arial" charset="0"/>
                <a:ea typeface="MS PGothic" pitchFamily="34" charset="-128"/>
              </a:defRPr>
            </a:lvl3pPr>
            <a:lvl4pPr marL="1600200" indent="-228600" eaLnBrk="0" hangingPunct="0">
              <a:defRPr sz="4000" b="1" u="sng">
                <a:solidFill>
                  <a:schemeClr val="tx1"/>
                </a:solidFill>
                <a:latin typeface="Arial" charset="0"/>
                <a:ea typeface="MS PGothic" pitchFamily="34" charset="-128"/>
              </a:defRPr>
            </a:lvl4pPr>
            <a:lvl5pPr marL="2057400" indent="-228600" eaLnBrk="0" hangingPunct="0">
              <a:defRPr sz="4000" b="1" u="sng">
                <a:solidFill>
                  <a:schemeClr val="tx1"/>
                </a:solidFill>
                <a:latin typeface="Arial" charset="0"/>
                <a:ea typeface="MS PGothic" pitchFamily="34" charset="-128"/>
              </a:defRPr>
            </a:lvl5pPr>
            <a:lvl6pPr marL="2514600" indent="-228600" eaLnBrk="0" fontAlgn="base" hangingPunct="0">
              <a:spcBef>
                <a:spcPct val="0"/>
              </a:spcBef>
              <a:spcAft>
                <a:spcPct val="0"/>
              </a:spcAft>
              <a:defRPr sz="4000" b="1" u="sng">
                <a:solidFill>
                  <a:schemeClr val="tx1"/>
                </a:solidFill>
                <a:latin typeface="Arial" charset="0"/>
                <a:ea typeface="MS PGothic" pitchFamily="34" charset="-128"/>
              </a:defRPr>
            </a:lvl6pPr>
            <a:lvl7pPr marL="2971800" indent="-228600" eaLnBrk="0" fontAlgn="base" hangingPunct="0">
              <a:spcBef>
                <a:spcPct val="0"/>
              </a:spcBef>
              <a:spcAft>
                <a:spcPct val="0"/>
              </a:spcAft>
              <a:defRPr sz="4000" b="1" u="sng">
                <a:solidFill>
                  <a:schemeClr val="tx1"/>
                </a:solidFill>
                <a:latin typeface="Arial" charset="0"/>
                <a:ea typeface="MS PGothic" pitchFamily="34" charset="-128"/>
              </a:defRPr>
            </a:lvl7pPr>
            <a:lvl8pPr marL="3429000" indent="-228600" eaLnBrk="0" fontAlgn="base" hangingPunct="0">
              <a:spcBef>
                <a:spcPct val="0"/>
              </a:spcBef>
              <a:spcAft>
                <a:spcPct val="0"/>
              </a:spcAft>
              <a:defRPr sz="4000" b="1" u="sng">
                <a:solidFill>
                  <a:schemeClr val="tx1"/>
                </a:solidFill>
                <a:latin typeface="Arial" charset="0"/>
                <a:ea typeface="MS PGothic" pitchFamily="34" charset="-128"/>
              </a:defRPr>
            </a:lvl8pPr>
            <a:lvl9pPr marL="3886200" indent="-228600" eaLnBrk="0" fontAlgn="base" hangingPunct="0">
              <a:spcBef>
                <a:spcPct val="0"/>
              </a:spcBef>
              <a:spcAft>
                <a:spcPct val="0"/>
              </a:spcAft>
              <a:defRPr sz="4000" b="1" u="sng">
                <a:solidFill>
                  <a:schemeClr val="tx1"/>
                </a:solidFill>
                <a:latin typeface="Arial" charset="0"/>
                <a:ea typeface="MS PGothic" pitchFamily="34" charset="-128"/>
              </a:defRPr>
            </a:lvl9pPr>
          </a:lstStyle>
          <a:p>
            <a:r>
              <a:rPr lang="en-US" altLang="en-US" sz="1200" b="0" u="none">
                <a:solidFill>
                  <a:schemeClr val="bg1"/>
                </a:solidFill>
                <a:latin typeface="Century Gothic" pitchFamily="34" charset="0"/>
              </a:rPr>
              <a:t>1] National MS Society. Fact sheet: MS. Accessed Dec 19, 2013.</a:t>
            </a:r>
          </a:p>
          <a:p>
            <a:endParaRPr lang="en-US" altLang="en-US" sz="1200" b="0" u="none">
              <a:solidFill>
                <a:schemeClr val="bg1"/>
              </a:solidFill>
              <a:latin typeface="Century Gothic" pitchFamily="34" charset="0"/>
            </a:endParaRPr>
          </a:p>
        </p:txBody>
      </p:sp>
    </p:spTree>
    <p:extLst>
      <p:ext uri="{BB962C8B-B14F-4D97-AF65-F5344CB8AC3E}">
        <p14:creationId xmlns:p14="http://schemas.microsoft.com/office/powerpoint/2010/main" xmlns="" val="206349822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altLang="en-US" sz="4000" smtClean="0"/>
              <a:t>Impact Features</a:t>
            </a:r>
            <a:r>
              <a:rPr lang="en-US" altLang="en-US" sz="4000" baseline="30000" smtClean="0"/>
              <a:t>1</a:t>
            </a:r>
          </a:p>
        </p:txBody>
      </p:sp>
      <p:sp>
        <p:nvSpPr>
          <p:cNvPr id="11267" name="Rectangle 3"/>
          <p:cNvSpPr>
            <a:spLocks noGrp="1" noChangeArrowheads="1"/>
          </p:cNvSpPr>
          <p:nvPr>
            <p:ph type="body" idx="4294967295"/>
          </p:nvPr>
        </p:nvSpPr>
        <p:spPr>
          <a:xfrm>
            <a:off x="372533" y="1752600"/>
            <a:ext cx="8466667" cy="5105400"/>
          </a:xfrm>
        </p:spPr>
        <p:txBody>
          <a:bodyPr rtlCol="0">
            <a:normAutofit/>
          </a:bodyPr>
          <a:lstStyle/>
          <a:p>
            <a:pPr eaLnBrk="1" fontAlgn="auto" hangingPunct="1">
              <a:lnSpc>
                <a:spcPct val="90000"/>
              </a:lnSpc>
              <a:spcAft>
                <a:spcPts val="1800"/>
              </a:spcAft>
              <a:buFont typeface="Arial" pitchFamily="34" charset="0"/>
              <a:buChar char="•"/>
              <a:defRPr/>
            </a:pPr>
            <a:r>
              <a:rPr lang="en-US" sz="3200" dirty="0" smtClean="0">
                <a:ea typeface="ＭＳ Ｐゴシック" charset="0"/>
                <a:cs typeface="ＭＳ Ｐゴシック" charset="0"/>
              </a:rPr>
              <a:t>Disease directly disrupts patient’s daily life</a:t>
            </a:r>
          </a:p>
          <a:p>
            <a:pPr eaLnBrk="1" fontAlgn="auto" hangingPunct="1">
              <a:lnSpc>
                <a:spcPct val="90000"/>
              </a:lnSpc>
              <a:spcAft>
                <a:spcPts val="1800"/>
              </a:spcAft>
              <a:buFont typeface="Arial" pitchFamily="34" charset="0"/>
              <a:buChar char="•"/>
              <a:defRPr/>
            </a:pPr>
            <a:endParaRPr lang="en-US" sz="900" dirty="0" smtClean="0">
              <a:ea typeface="ＭＳ Ｐゴシック" charset="0"/>
              <a:cs typeface="ＭＳ Ｐゴシック" charset="0"/>
            </a:endParaRPr>
          </a:p>
          <a:p>
            <a:pPr eaLnBrk="1" fontAlgn="auto" hangingPunct="1">
              <a:lnSpc>
                <a:spcPct val="90000"/>
              </a:lnSpc>
              <a:spcAft>
                <a:spcPts val="1800"/>
              </a:spcAft>
              <a:buFont typeface="Arial" pitchFamily="34" charset="0"/>
              <a:buChar char="•"/>
              <a:defRPr/>
            </a:pPr>
            <a:r>
              <a:rPr lang="en-US" sz="3200" dirty="0" smtClean="0">
                <a:ea typeface="ＭＳ Ｐゴシック" charset="0"/>
                <a:cs typeface="ＭＳ Ｐゴシック" charset="0"/>
              </a:rPr>
              <a:t>Impact on family and friends (caregiver burden)</a:t>
            </a:r>
          </a:p>
          <a:p>
            <a:pPr eaLnBrk="1" fontAlgn="auto" hangingPunct="1">
              <a:lnSpc>
                <a:spcPct val="90000"/>
              </a:lnSpc>
              <a:spcAft>
                <a:spcPts val="1800"/>
              </a:spcAft>
              <a:buFont typeface="Arial" pitchFamily="34" charset="0"/>
              <a:buChar char="•"/>
              <a:defRPr/>
            </a:pPr>
            <a:endParaRPr lang="en-US" sz="900" dirty="0" smtClean="0">
              <a:ea typeface="ＭＳ Ｐゴシック" charset="0"/>
              <a:cs typeface="ＭＳ Ｐゴシック" charset="0"/>
            </a:endParaRPr>
          </a:p>
          <a:p>
            <a:pPr eaLnBrk="1" fontAlgn="auto" hangingPunct="1">
              <a:lnSpc>
                <a:spcPct val="90000"/>
              </a:lnSpc>
              <a:spcAft>
                <a:spcPts val="1800"/>
              </a:spcAft>
              <a:buFont typeface="Arial" pitchFamily="34" charset="0"/>
              <a:buChar char="•"/>
              <a:defRPr/>
            </a:pPr>
            <a:r>
              <a:rPr lang="en-US" sz="3200" dirty="0" smtClean="0">
                <a:ea typeface="ＭＳ Ｐゴシック" charset="0"/>
                <a:cs typeface="ＭＳ Ｐゴシック" charset="0"/>
              </a:rPr>
              <a:t>Impact on health system/society</a:t>
            </a:r>
          </a:p>
          <a:p>
            <a:pPr marL="0" indent="0" eaLnBrk="1" fontAlgn="auto" hangingPunct="1">
              <a:lnSpc>
                <a:spcPct val="90000"/>
              </a:lnSpc>
              <a:spcAft>
                <a:spcPts val="1800"/>
              </a:spcAft>
              <a:buFont typeface="Marlett" pitchFamily="2" charset="2"/>
              <a:buNone/>
              <a:defRPr/>
            </a:pPr>
            <a:endParaRPr lang="en-US" sz="1600" dirty="0" smtClean="0"/>
          </a:p>
          <a:p>
            <a:pPr marL="0" indent="0" eaLnBrk="1" fontAlgn="auto" hangingPunct="1">
              <a:lnSpc>
                <a:spcPct val="90000"/>
              </a:lnSpc>
              <a:spcAft>
                <a:spcPts val="1800"/>
              </a:spcAft>
              <a:buFont typeface="Marlett" pitchFamily="2" charset="2"/>
              <a:buNone/>
              <a:defRPr/>
            </a:pPr>
            <a:endParaRPr lang="en-US" sz="1200" dirty="0" smtClean="0"/>
          </a:p>
        </p:txBody>
      </p:sp>
      <p:sp>
        <p:nvSpPr>
          <p:cNvPr id="21508" name="TextBox 1"/>
          <p:cNvSpPr txBox="1">
            <a:spLocks noChangeArrowheads="1"/>
          </p:cNvSpPr>
          <p:nvPr/>
        </p:nvSpPr>
        <p:spPr bwMode="auto">
          <a:xfrm>
            <a:off x="341489" y="6396038"/>
            <a:ext cx="39966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000" b="1" u="sng">
                <a:solidFill>
                  <a:schemeClr val="tx1"/>
                </a:solidFill>
                <a:latin typeface="Arial" charset="0"/>
                <a:ea typeface="MS PGothic" pitchFamily="34" charset="-128"/>
              </a:defRPr>
            </a:lvl1pPr>
            <a:lvl2pPr marL="742950" indent="-285750" eaLnBrk="0" hangingPunct="0">
              <a:defRPr sz="4000" b="1" u="sng">
                <a:solidFill>
                  <a:schemeClr val="tx1"/>
                </a:solidFill>
                <a:latin typeface="Arial" charset="0"/>
                <a:ea typeface="MS PGothic" pitchFamily="34" charset="-128"/>
              </a:defRPr>
            </a:lvl2pPr>
            <a:lvl3pPr marL="1143000" indent="-228600" eaLnBrk="0" hangingPunct="0">
              <a:defRPr sz="4000" b="1" u="sng">
                <a:solidFill>
                  <a:schemeClr val="tx1"/>
                </a:solidFill>
                <a:latin typeface="Arial" charset="0"/>
                <a:ea typeface="MS PGothic" pitchFamily="34" charset="-128"/>
              </a:defRPr>
            </a:lvl3pPr>
            <a:lvl4pPr marL="1600200" indent="-228600" eaLnBrk="0" hangingPunct="0">
              <a:defRPr sz="4000" b="1" u="sng">
                <a:solidFill>
                  <a:schemeClr val="tx1"/>
                </a:solidFill>
                <a:latin typeface="Arial" charset="0"/>
                <a:ea typeface="MS PGothic" pitchFamily="34" charset="-128"/>
              </a:defRPr>
            </a:lvl4pPr>
            <a:lvl5pPr marL="2057400" indent="-228600" eaLnBrk="0" hangingPunct="0">
              <a:defRPr sz="4000" b="1" u="sng">
                <a:solidFill>
                  <a:schemeClr val="tx1"/>
                </a:solidFill>
                <a:latin typeface="Arial" charset="0"/>
                <a:ea typeface="MS PGothic" pitchFamily="34" charset="-128"/>
              </a:defRPr>
            </a:lvl5pPr>
            <a:lvl6pPr marL="2514600" indent="-228600" eaLnBrk="0" fontAlgn="base" hangingPunct="0">
              <a:spcBef>
                <a:spcPct val="0"/>
              </a:spcBef>
              <a:spcAft>
                <a:spcPct val="0"/>
              </a:spcAft>
              <a:defRPr sz="4000" b="1" u="sng">
                <a:solidFill>
                  <a:schemeClr val="tx1"/>
                </a:solidFill>
                <a:latin typeface="Arial" charset="0"/>
                <a:ea typeface="MS PGothic" pitchFamily="34" charset="-128"/>
              </a:defRPr>
            </a:lvl6pPr>
            <a:lvl7pPr marL="2971800" indent="-228600" eaLnBrk="0" fontAlgn="base" hangingPunct="0">
              <a:spcBef>
                <a:spcPct val="0"/>
              </a:spcBef>
              <a:spcAft>
                <a:spcPct val="0"/>
              </a:spcAft>
              <a:defRPr sz="4000" b="1" u="sng">
                <a:solidFill>
                  <a:schemeClr val="tx1"/>
                </a:solidFill>
                <a:latin typeface="Arial" charset="0"/>
                <a:ea typeface="MS PGothic" pitchFamily="34" charset="-128"/>
              </a:defRPr>
            </a:lvl7pPr>
            <a:lvl8pPr marL="3429000" indent="-228600" eaLnBrk="0" fontAlgn="base" hangingPunct="0">
              <a:spcBef>
                <a:spcPct val="0"/>
              </a:spcBef>
              <a:spcAft>
                <a:spcPct val="0"/>
              </a:spcAft>
              <a:defRPr sz="4000" b="1" u="sng">
                <a:solidFill>
                  <a:schemeClr val="tx1"/>
                </a:solidFill>
                <a:latin typeface="Arial" charset="0"/>
                <a:ea typeface="MS PGothic" pitchFamily="34" charset="-128"/>
              </a:defRPr>
            </a:lvl8pPr>
            <a:lvl9pPr marL="3886200" indent="-228600" eaLnBrk="0" fontAlgn="base" hangingPunct="0">
              <a:spcBef>
                <a:spcPct val="0"/>
              </a:spcBef>
              <a:spcAft>
                <a:spcPct val="0"/>
              </a:spcAft>
              <a:defRPr sz="4000" b="1" u="sng">
                <a:solidFill>
                  <a:schemeClr val="tx1"/>
                </a:solidFill>
                <a:latin typeface="Arial" charset="0"/>
                <a:ea typeface="MS PGothic" pitchFamily="34" charset="-128"/>
              </a:defRPr>
            </a:lvl9pPr>
          </a:lstStyle>
          <a:p>
            <a:r>
              <a:rPr lang="en-US" altLang="en-US" sz="1200" b="0" u="none">
                <a:solidFill>
                  <a:schemeClr val="bg1"/>
                </a:solidFill>
                <a:latin typeface="Century Gothic" pitchFamily="34" charset="0"/>
              </a:rPr>
              <a:t>1] Wundes A, et al. </a:t>
            </a:r>
            <a:r>
              <a:rPr lang="en-US" altLang="en-US" sz="1200" b="0" i="1" u="none">
                <a:solidFill>
                  <a:schemeClr val="bg1"/>
                </a:solidFill>
                <a:latin typeface="Century Gothic" pitchFamily="34" charset="0"/>
              </a:rPr>
              <a:t>J Med Econ</a:t>
            </a:r>
            <a:r>
              <a:rPr lang="en-US" altLang="en-US" sz="1200" b="0" u="none">
                <a:solidFill>
                  <a:schemeClr val="bg1"/>
                </a:solidFill>
                <a:latin typeface="Century Gothic" pitchFamily="34" charset="0"/>
              </a:rPr>
              <a:t>. 2010;13(4):626-632.</a:t>
            </a:r>
          </a:p>
          <a:p>
            <a:endParaRPr lang="en-US" altLang="en-US" sz="1200" b="0" u="none">
              <a:solidFill>
                <a:schemeClr val="bg1"/>
              </a:solidFill>
              <a:latin typeface="Century Gothic" pitchFamily="34" charset="0"/>
            </a:endParaRPr>
          </a:p>
        </p:txBody>
      </p:sp>
    </p:spTree>
    <p:extLst>
      <p:ext uri="{BB962C8B-B14F-4D97-AF65-F5344CB8AC3E}">
        <p14:creationId xmlns:p14="http://schemas.microsoft.com/office/powerpoint/2010/main" xmlns="" val="65636923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altLang="en-US" sz="4000" smtClean="0"/>
              <a:t>Impact Features</a:t>
            </a:r>
            <a:endParaRPr lang="en-US" altLang="en-US" sz="4000" baseline="30000" smtClean="0"/>
          </a:p>
        </p:txBody>
      </p:sp>
      <p:sp>
        <p:nvSpPr>
          <p:cNvPr id="11267" name="Rectangle 3"/>
          <p:cNvSpPr>
            <a:spLocks noGrp="1" noChangeArrowheads="1"/>
          </p:cNvSpPr>
          <p:nvPr>
            <p:ph type="body" idx="4294967295"/>
          </p:nvPr>
        </p:nvSpPr>
        <p:spPr>
          <a:xfrm>
            <a:off x="372533" y="1752600"/>
            <a:ext cx="8321323" cy="4876800"/>
          </a:xfrm>
        </p:spPr>
        <p:txBody>
          <a:bodyPr rtlCol="0">
            <a:normAutofit fontScale="92500" lnSpcReduction="10000"/>
          </a:bodyPr>
          <a:lstStyle/>
          <a:p>
            <a:pPr eaLnBrk="1" fontAlgn="auto" hangingPunct="1">
              <a:lnSpc>
                <a:spcPct val="90000"/>
              </a:lnSpc>
              <a:spcAft>
                <a:spcPts val="1200"/>
              </a:spcAft>
              <a:buFont typeface="Arial" pitchFamily="34" charset="0"/>
              <a:buChar char="•"/>
              <a:defRPr/>
            </a:pPr>
            <a:r>
              <a:rPr lang="en-US" sz="3200" dirty="0" smtClean="0">
                <a:ea typeface="ＭＳ Ｐゴシック" charset="0"/>
                <a:cs typeface="ＭＳ Ｐゴシック" charset="0"/>
              </a:rPr>
              <a:t>Economic burden</a:t>
            </a:r>
            <a:endParaRPr lang="en-US" sz="3200" dirty="0">
              <a:ea typeface="ＭＳ Ｐゴシック" charset="0"/>
              <a:cs typeface="ＭＳ Ｐゴシック" charset="0"/>
            </a:endParaRPr>
          </a:p>
          <a:p>
            <a:pPr lvl="1" eaLnBrk="1" fontAlgn="auto" hangingPunct="1">
              <a:lnSpc>
                <a:spcPct val="90000"/>
              </a:lnSpc>
              <a:spcAft>
                <a:spcPts val="1200"/>
              </a:spcAft>
              <a:buFont typeface="Arial" pitchFamily="34" charset="0"/>
              <a:buChar char="–"/>
              <a:defRPr/>
            </a:pPr>
            <a:r>
              <a:rPr lang="en-US" sz="2800" dirty="0" smtClean="0"/>
              <a:t>Direct, indirect, and intangible costs</a:t>
            </a:r>
          </a:p>
          <a:p>
            <a:pPr lvl="2" eaLnBrk="1" fontAlgn="auto" hangingPunct="1">
              <a:lnSpc>
                <a:spcPct val="90000"/>
              </a:lnSpc>
              <a:spcAft>
                <a:spcPts val="1200"/>
              </a:spcAft>
              <a:buFont typeface="Arial" pitchFamily="34" charset="0"/>
              <a:buChar char="–"/>
              <a:defRPr/>
            </a:pPr>
            <a:r>
              <a:rPr lang="en-US" dirty="0" smtClean="0"/>
              <a:t>Intangible costs accounted for 17.5%–47.8% of total costs</a:t>
            </a:r>
            <a:r>
              <a:rPr lang="en-US" baseline="30000" dirty="0" smtClean="0"/>
              <a:t>1</a:t>
            </a:r>
          </a:p>
          <a:p>
            <a:pPr lvl="2" eaLnBrk="1" fontAlgn="auto" hangingPunct="1">
              <a:lnSpc>
                <a:spcPct val="90000"/>
              </a:lnSpc>
              <a:spcAft>
                <a:spcPts val="1200"/>
              </a:spcAft>
              <a:buFont typeface="Arial" pitchFamily="34" charset="0"/>
              <a:buChar char="–"/>
              <a:defRPr/>
            </a:pPr>
            <a:r>
              <a:rPr lang="en-US" dirty="0" smtClean="0"/>
              <a:t>Intangible costs were correlated with worsening disability</a:t>
            </a:r>
            <a:r>
              <a:rPr lang="en-US" baseline="30000" dirty="0" smtClean="0"/>
              <a:t>1</a:t>
            </a:r>
          </a:p>
          <a:p>
            <a:pPr lvl="1" eaLnBrk="1" fontAlgn="auto" hangingPunct="1">
              <a:lnSpc>
                <a:spcPct val="90000"/>
              </a:lnSpc>
              <a:spcAft>
                <a:spcPts val="1200"/>
              </a:spcAft>
              <a:buFont typeface="Arial" pitchFamily="34" charset="0"/>
              <a:buChar char="–"/>
              <a:defRPr/>
            </a:pPr>
            <a:r>
              <a:rPr lang="en-US" sz="2800" dirty="0" smtClean="0"/>
              <a:t>Productivity loss</a:t>
            </a:r>
          </a:p>
          <a:p>
            <a:pPr lvl="1" eaLnBrk="1" fontAlgn="auto" hangingPunct="1">
              <a:lnSpc>
                <a:spcPct val="90000"/>
              </a:lnSpc>
              <a:spcAft>
                <a:spcPts val="1200"/>
              </a:spcAft>
              <a:buFont typeface="Arial" pitchFamily="34" charset="0"/>
              <a:buChar char="–"/>
              <a:defRPr/>
            </a:pPr>
            <a:r>
              <a:rPr lang="en-US" sz="2800" dirty="0" smtClean="0"/>
              <a:t>Cost of therapies and care</a:t>
            </a:r>
          </a:p>
          <a:p>
            <a:pPr lvl="1" eaLnBrk="1" fontAlgn="auto" hangingPunct="1">
              <a:lnSpc>
                <a:spcPct val="90000"/>
              </a:lnSpc>
              <a:spcAft>
                <a:spcPts val="1200"/>
              </a:spcAft>
              <a:buFont typeface="Arial" pitchFamily="34" charset="0"/>
              <a:buChar char="–"/>
              <a:defRPr/>
            </a:pPr>
            <a:endParaRPr lang="en-US" sz="900" dirty="0" smtClean="0"/>
          </a:p>
          <a:p>
            <a:pPr eaLnBrk="1" fontAlgn="auto" hangingPunct="1">
              <a:lnSpc>
                <a:spcPct val="90000"/>
              </a:lnSpc>
              <a:spcAft>
                <a:spcPts val="1200"/>
              </a:spcAft>
              <a:buFont typeface="Arial" pitchFamily="34" charset="0"/>
              <a:buChar char="•"/>
              <a:defRPr/>
            </a:pPr>
            <a:r>
              <a:rPr lang="en-US" sz="3200" dirty="0" smtClean="0"/>
              <a:t>Symptoms and quality-of-life (QoL) issues</a:t>
            </a:r>
            <a:endParaRPr lang="en-US" dirty="0" smtClean="0"/>
          </a:p>
          <a:p>
            <a:pPr marL="57150" indent="0" eaLnBrk="1" fontAlgn="auto" hangingPunct="1">
              <a:lnSpc>
                <a:spcPct val="90000"/>
              </a:lnSpc>
              <a:spcAft>
                <a:spcPts val="1200"/>
              </a:spcAft>
              <a:buFont typeface="Marlett" pitchFamily="2" charset="2"/>
              <a:buNone/>
              <a:defRPr/>
            </a:pPr>
            <a:r>
              <a:rPr lang="en-US" dirty="0" smtClean="0"/>
              <a:t/>
            </a:r>
            <a:br>
              <a:rPr lang="en-US" dirty="0" smtClean="0"/>
            </a:br>
            <a:endParaRPr lang="en-US" sz="800" dirty="0"/>
          </a:p>
          <a:p>
            <a:pPr marL="57150" indent="0" eaLnBrk="1" fontAlgn="auto" hangingPunct="1">
              <a:lnSpc>
                <a:spcPct val="90000"/>
              </a:lnSpc>
              <a:spcAft>
                <a:spcPts val="1200"/>
              </a:spcAft>
              <a:buFont typeface="Marlett" pitchFamily="2" charset="2"/>
              <a:buNone/>
              <a:defRPr/>
            </a:pPr>
            <a:endParaRPr lang="en-US" dirty="0" smtClean="0"/>
          </a:p>
          <a:p>
            <a:pPr lvl="1" eaLnBrk="1" fontAlgn="auto" hangingPunct="1">
              <a:lnSpc>
                <a:spcPct val="90000"/>
              </a:lnSpc>
              <a:spcAft>
                <a:spcPts val="1200"/>
              </a:spcAft>
              <a:buFont typeface="Arial" pitchFamily="34" charset="0"/>
              <a:buChar char="–"/>
              <a:defRPr/>
            </a:pPr>
            <a:endParaRPr lang="en-US" sz="2800" dirty="0" smtClean="0"/>
          </a:p>
          <a:p>
            <a:pPr marL="0" indent="0" eaLnBrk="1" fontAlgn="auto" hangingPunct="1">
              <a:lnSpc>
                <a:spcPct val="90000"/>
              </a:lnSpc>
              <a:spcAft>
                <a:spcPts val="1200"/>
              </a:spcAft>
              <a:buFont typeface="Marlett" pitchFamily="2" charset="2"/>
              <a:buNone/>
              <a:defRPr/>
            </a:pPr>
            <a:endParaRPr lang="en-US" sz="1600" dirty="0" smtClean="0"/>
          </a:p>
        </p:txBody>
      </p:sp>
      <p:sp>
        <p:nvSpPr>
          <p:cNvPr id="22532" name="TextBox 1"/>
          <p:cNvSpPr txBox="1">
            <a:spLocks noChangeArrowheads="1"/>
          </p:cNvSpPr>
          <p:nvPr/>
        </p:nvSpPr>
        <p:spPr bwMode="auto">
          <a:xfrm>
            <a:off x="440267" y="6394451"/>
            <a:ext cx="39966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000" b="1" u="sng">
                <a:solidFill>
                  <a:schemeClr val="tx1"/>
                </a:solidFill>
                <a:latin typeface="Arial" charset="0"/>
                <a:ea typeface="MS PGothic" pitchFamily="34" charset="-128"/>
              </a:defRPr>
            </a:lvl1pPr>
            <a:lvl2pPr marL="742950" indent="-285750" eaLnBrk="0" hangingPunct="0">
              <a:defRPr sz="4000" b="1" u="sng">
                <a:solidFill>
                  <a:schemeClr val="tx1"/>
                </a:solidFill>
                <a:latin typeface="Arial" charset="0"/>
                <a:ea typeface="MS PGothic" pitchFamily="34" charset="-128"/>
              </a:defRPr>
            </a:lvl2pPr>
            <a:lvl3pPr marL="1143000" indent="-228600" eaLnBrk="0" hangingPunct="0">
              <a:defRPr sz="4000" b="1" u="sng">
                <a:solidFill>
                  <a:schemeClr val="tx1"/>
                </a:solidFill>
                <a:latin typeface="Arial" charset="0"/>
                <a:ea typeface="MS PGothic" pitchFamily="34" charset="-128"/>
              </a:defRPr>
            </a:lvl3pPr>
            <a:lvl4pPr marL="1600200" indent="-228600" eaLnBrk="0" hangingPunct="0">
              <a:defRPr sz="4000" b="1" u="sng">
                <a:solidFill>
                  <a:schemeClr val="tx1"/>
                </a:solidFill>
                <a:latin typeface="Arial" charset="0"/>
                <a:ea typeface="MS PGothic" pitchFamily="34" charset="-128"/>
              </a:defRPr>
            </a:lvl4pPr>
            <a:lvl5pPr marL="2057400" indent="-228600" eaLnBrk="0" hangingPunct="0">
              <a:defRPr sz="4000" b="1" u="sng">
                <a:solidFill>
                  <a:schemeClr val="tx1"/>
                </a:solidFill>
                <a:latin typeface="Arial" charset="0"/>
                <a:ea typeface="MS PGothic" pitchFamily="34" charset="-128"/>
              </a:defRPr>
            </a:lvl5pPr>
            <a:lvl6pPr marL="2514600" indent="-228600" eaLnBrk="0" fontAlgn="base" hangingPunct="0">
              <a:spcBef>
                <a:spcPct val="0"/>
              </a:spcBef>
              <a:spcAft>
                <a:spcPct val="0"/>
              </a:spcAft>
              <a:defRPr sz="4000" b="1" u="sng">
                <a:solidFill>
                  <a:schemeClr val="tx1"/>
                </a:solidFill>
                <a:latin typeface="Arial" charset="0"/>
                <a:ea typeface="MS PGothic" pitchFamily="34" charset="-128"/>
              </a:defRPr>
            </a:lvl6pPr>
            <a:lvl7pPr marL="2971800" indent="-228600" eaLnBrk="0" fontAlgn="base" hangingPunct="0">
              <a:spcBef>
                <a:spcPct val="0"/>
              </a:spcBef>
              <a:spcAft>
                <a:spcPct val="0"/>
              </a:spcAft>
              <a:defRPr sz="4000" b="1" u="sng">
                <a:solidFill>
                  <a:schemeClr val="tx1"/>
                </a:solidFill>
                <a:latin typeface="Arial" charset="0"/>
                <a:ea typeface="MS PGothic" pitchFamily="34" charset="-128"/>
              </a:defRPr>
            </a:lvl7pPr>
            <a:lvl8pPr marL="3429000" indent="-228600" eaLnBrk="0" fontAlgn="base" hangingPunct="0">
              <a:spcBef>
                <a:spcPct val="0"/>
              </a:spcBef>
              <a:spcAft>
                <a:spcPct val="0"/>
              </a:spcAft>
              <a:defRPr sz="4000" b="1" u="sng">
                <a:solidFill>
                  <a:schemeClr val="tx1"/>
                </a:solidFill>
                <a:latin typeface="Arial" charset="0"/>
                <a:ea typeface="MS PGothic" pitchFamily="34" charset="-128"/>
              </a:defRPr>
            </a:lvl8pPr>
            <a:lvl9pPr marL="3886200" indent="-228600" eaLnBrk="0" fontAlgn="base" hangingPunct="0">
              <a:spcBef>
                <a:spcPct val="0"/>
              </a:spcBef>
              <a:spcAft>
                <a:spcPct val="0"/>
              </a:spcAft>
              <a:defRPr sz="4000" b="1" u="sng">
                <a:solidFill>
                  <a:schemeClr val="tx1"/>
                </a:solidFill>
                <a:latin typeface="Arial" charset="0"/>
                <a:ea typeface="MS PGothic" pitchFamily="34" charset="-128"/>
              </a:defRPr>
            </a:lvl9pPr>
          </a:lstStyle>
          <a:p>
            <a:r>
              <a:rPr lang="en-US" altLang="en-US" sz="1200" b="0" u="none">
                <a:solidFill>
                  <a:schemeClr val="bg1"/>
                </a:solidFill>
                <a:latin typeface="Century Gothic" pitchFamily="34" charset="0"/>
              </a:rPr>
              <a:t>1] Wundes A, et al. </a:t>
            </a:r>
            <a:r>
              <a:rPr lang="en-US" altLang="en-US" sz="1200" b="0" i="1" u="none">
                <a:solidFill>
                  <a:schemeClr val="bg1"/>
                </a:solidFill>
                <a:latin typeface="Century Gothic" pitchFamily="34" charset="0"/>
              </a:rPr>
              <a:t>J Med Econ</a:t>
            </a:r>
            <a:r>
              <a:rPr lang="en-US" altLang="en-US" sz="1200" b="0" u="none">
                <a:solidFill>
                  <a:schemeClr val="bg1"/>
                </a:solidFill>
                <a:latin typeface="Century Gothic" pitchFamily="34" charset="0"/>
              </a:rPr>
              <a:t>. 2010;13(4):626-632.</a:t>
            </a:r>
          </a:p>
          <a:p>
            <a:endParaRPr lang="en-US" altLang="en-US" sz="1200" b="0" u="none">
              <a:solidFill>
                <a:schemeClr val="bg1"/>
              </a:solidFill>
              <a:latin typeface="Century Gothic" pitchFamily="34" charset="0"/>
            </a:endParaRPr>
          </a:p>
        </p:txBody>
      </p:sp>
    </p:spTree>
    <p:extLst>
      <p:ext uri="{BB962C8B-B14F-4D97-AF65-F5344CB8AC3E}">
        <p14:creationId xmlns:p14="http://schemas.microsoft.com/office/powerpoint/2010/main" xmlns="" val="2931380024"/>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altLang="en-US" sz="4000" dirty="0" smtClean="0">
                <a:ln>
                  <a:solidFill>
                    <a:srgbClr val="003366"/>
                  </a:solidFill>
                </a:ln>
              </a:rPr>
              <a:t>Key MS Issues</a:t>
            </a:r>
          </a:p>
        </p:txBody>
      </p:sp>
      <p:sp>
        <p:nvSpPr>
          <p:cNvPr id="23555" name="Content Placeholder 2"/>
          <p:cNvSpPr>
            <a:spLocks noGrp="1"/>
          </p:cNvSpPr>
          <p:nvPr>
            <p:ph idx="1"/>
          </p:nvPr>
        </p:nvSpPr>
        <p:spPr/>
        <p:txBody>
          <a:bodyPr>
            <a:normAutofit fontScale="85000" lnSpcReduction="20000"/>
          </a:bodyPr>
          <a:lstStyle/>
          <a:p>
            <a:pPr>
              <a:spcBef>
                <a:spcPts val="1800"/>
              </a:spcBef>
              <a:spcAft>
                <a:spcPts val="1200"/>
              </a:spcAft>
            </a:pPr>
            <a:r>
              <a:rPr lang="en-US" altLang="en-US" smtClean="0"/>
              <a:t>Early diagnosis is important</a:t>
            </a:r>
          </a:p>
          <a:p>
            <a:pPr lvl="1">
              <a:spcBef>
                <a:spcPts val="1800"/>
              </a:spcBef>
              <a:spcAft>
                <a:spcPts val="1200"/>
              </a:spcAft>
            </a:pPr>
            <a:r>
              <a:rPr lang="en-US" altLang="en-US" smtClean="0"/>
              <a:t>Paves the way for early counseling and treatment</a:t>
            </a:r>
          </a:p>
          <a:p>
            <a:pPr>
              <a:spcBef>
                <a:spcPts val="1800"/>
              </a:spcBef>
              <a:spcAft>
                <a:spcPts val="1200"/>
              </a:spcAft>
            </a:pPr>
            <a:r>
              <a:rPr lang="en-US" altLang="en-US" smtClean="0"/>
              <a:t>No single diagnostic test is currently available</a:t>
            </a:r>
          </a:p>
          <a:p>
            <a:pPr>
              <a:spcBef>
                <a:spcPts val="1800"/>
              </a:spcBef>
              <a:spcAft>
                <a:spcPts val="1200"/>
              </a:spcAft>
            </a:pPr>
            <a:r>
              <a:rPr lang="en-US" altLang="en-US" smtClean="0"/>
              <a:t>Early therapy is likely ideal</a:t>
            </a:r>
          </a:p>
          <a:p>
            <a:pPr lvl="1">
              <a:spcBef>
                <a:spcPts val="1800"/>
              </a:spcBef>
              <a:spcAft>
                <a:spcPts val="1200"/>
              </a:spcAft>
            </a:pPr>
            <a:r>
              <a:rPr lang="en-US" altLang="en-US" smtClean="0"/>
              <a:t>Therapy is aimed at reducing future injury/issues</a:t>
            </a:r>
          </a:p>
          <a:p>
            <a:pPr lvl="1">
              <a:spcBef>
                <a:spcPts val="1800"/>
              </a:spcBef>
              <a:spcAft>
                <a:spcPts val="1200"/>
              </a:spcAft>
            </a:pPr>
            <a:r>
              <a:rPr lang="en-US" altLang="en-US" smtClean="0"/>
              <a:t>The importance of early treatment must be explained carefully to patients in order to maximize treatment adherence</a:t>
            </a:r>
          </a:p>
        </p:txBody>
      </p:sp>
    </p:spTree>
    <p:extLst>
      <p:ext uri="{BB962C8B-B14F-4D97-AF65-F5344CB8AC3E}">
        <p14:creationId xmlns:p14="http://schemas.microsoft.com/office/powerpoint/2010/main" xmlns="" val="122430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29" t="1499"/>
          <a:stretch/>
        </p:blipFill>
        <p:spPr bwMode="auto">
          <a:xfrm>
            <a:off x="14287" y="0"/>
            <a:ext cx="9178319" cy="6888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itle 2"/>
          <p:cNvSpPr>
            <a:spLocks noGrp="1"/>
          </p:cNvSpPr>
          <p:nvPr>
            <p:ph type="subTitle" idx="1"/>
          </p:nvPr>
        </p:nvSpPr>
        <p:spPr bwMode="white">
          <a:xfrm>
            <a:off x="914400" y="4267200"/>
            <a:ext cx="4419600" cy="1981200"/>
          </a:xfrm>
        </p:spPr>
        <p:txBody>
          <a:bodyPr>
            <a:noAutofit/>
          </a:bodyPr>
          <a:lstStyle/>
          <a:p>
            <a:pPr algn="l">
              <a:lnSpc>
                <a:spcPct val="85000"/>
              </a:lnSpc>
              <a:spcAft>
                <a:spcPts val="600"/>
              </a:spcAft>
            </a:pPr>
            <a:r>
              <a:rPr lang="en-US" sz="1600" b="1" dirty="0" smtClean="0"/>
              <a:t>Wednesday, April 8</a:t>
            </a:r>
            <a:r>
              <a:rPr lang="en-US" sz="1600" b="1" dirty="0" smtClean="0"/>
              <a:t>, </a:t>
            </a:r>
            <a:r>
              <a:rPr lang="en-US" sz="1600" b="1" dirty="0" smtClean="0"/>
              <a:t>2015</a:t>
            </a:r>
            <a:endParaRPr lang="en-US" sz="1600" b="1" dirty="0"/>
          </a:p>
          <a:p>
            <a:pPr algn="l">
              <a:spcBef>
                <a:spcPts val="0"/>
              </a:spcBef>
            </a:pPr>
            <a:r>
              <a:rPr lang="en-US" sz="1200" b="1" dirty="0" smtClean="0"/>
              <a:t>5:00pm	Registration</a:t>
            </a:r>
          </a:p>
          <a:p>
            <a:pPr algn="l">
              <a:spcBef>
                <a:spcPts val="0"/>
              </a:spcBef>
            </a:pPr>
            <a:r>
              <a:rPr lang="en-US" sz="1200" b="1" dirty="0" smtClean="0"/>
              <a:t>6:00pm	Briefing/Dinner</a:t>
            </a:r>
            <a:endParaRPr lang="en-US" sz="1200" b="1" dirty="0" smtClean="0"/>
          </a:p>
          <a:p>
            <a:pPr algn="l">
              <a:spcBef>
                <a:spcPts val="0"/>
              </a:spcBef>
            </a:pPr>
            <a:r>
              <a:rPr lang="en-US" sz="1200" b="1" dirty="0" smtClean="0"/>
              <a:t>6:15pm	CE </a:t>
            </a:r>
            <a:r>
              <a:rPr lang="en-US" sz="1200" b="1" dirty="0" smtClean="0"/>
              <a:t>Presentation</a:t>
            </a:r>
            <a:endParaRPr lang="en-US" sz="1200" b="1" dirty="0"/>
          </a:p>
          <a:p>
            <a:pPr algn="l">
              <a:lnSpc>
                <a:spcPct val="85000"/>
              </a:lnSpc>
              <a:spcBef>
                <a:spcPts val="0"/>
              </a:spcBef>
            </a:pPr>
            <a:endParaRPr lang="en-US" sz="1100" dirty="0" smtClean="0"/>
          </a:p>
          <a:p>
            <a:pPr algn="l">
              <a:lnSpc>
                <a:spcPct val="85000"/>
              </a:lnSpc>
              <a:spcBef>
                <a:spcPts val="0"/>
              </a:spcBef>
            </a:pPr>
            <a:endParaRPr lang="en-US" sz="1100" dirty="0" smtClean="0"/>
          </a:p>
          <a:p>
            <a:pPr algn="l">
              <a:lnSpc>
                <a:spcPct val="85000"/>
              </a:lnSpc>
              <a:spcBef>
                <a:spcPts val="0"/>
              </a:spcBef>
            </a:pPr>
            <a:r>
              <a:rPr lang="en-US" sz="1600" b="1" dirty="0" err="1" smtClean="0"/>
              <a:t>Bristal</a:t>
            </a:r>
            <a:r>
              <a:rPr lang="en-US" sz="1600" b="1" dirty="0" smtClean="0"/>
              <a:t> Assisted Living</a:t>
            </a:r>
            <a:endParaRPr lang="en-US" sz="1600" b="1" dirty="0" smtClean="0"/>
          </a:p>
          <a:p>
            <a:pPr algn="l">
              <a:lnSpc>
                <a:spcPct val="85000"/>
              </a:lnSpc>
              <a:spcBef>
                <a:spcPts val="0"/>
              </a:spcBef>
            </a:pPr>
            <a:r>
              <a:rPr lang="en-US" sz="1200" dirty="0" smtClean="0"/>
              <a:t>The Bistro Room</a:t>
            </a:r>
            <a:endParaRPr lang="en-US" sz="1200" dirty="0" smtClean="0"/>
          </a:p>
          <a:p>
            <a:pPr algn="l">
              <a:lnSpc>
                <a:spcPct val="85000"/>
              </a:lnSpc>
              <a:spcBef>
                <a:spcPts val="0"/>
              </a:spcBef>
            </a:pPr>
            <a:r>
              <a:rPr lang="en-US" sz="1200" dirty="0" smtClean="0"/>
              <a:t>40 </a:t>
            </a:r>
            <a:r>
              <a:rPr lang="en-US" sz="1200" dirty="0" err="1" smtClean="0"/>
              <a:t>Merrik</a:t>
            </a:r>
            <a:r>
              <a:rPr lang="en-US" sz="1200" dirty="0" smtClean="0"/>
              <a:t> Ave</a:t>
            </a:r>
          </a:p>
          <a:p>
            <a:pPr algn="l">
              <a:lnSpc>
                <a:spcPct val="85000"/>
              </a:lnSpc>
              <a:spcBef>
                <a:spcPts val="0"/>
              </a:spcBef>
            </a:pPr>
            <a:r>
              <a:rPr lang="en-US" sz="1200" dirty="0" smtClean="0"/>
              <a:t>East Meadow, NY 11554</a:t>
            </a:r>
            <a:endParaRPr lang="en-US" sz="1200" dirty="0"/>
          </a:p>
        </p:txBody>
      </p:sp>
    </p:spTree>
    <p:extLst>
      <p:ext uri="{BB962C8B-B14F-4D97-AF65-F5344CB8AC3E}">
        <p14:creationId xmlns:p14="http://schemas.microsoft.com/office/powerpoint/2010/main" xmlns="" val="2067148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08000" y="76200"/>
            <a:ext cx="8229600" cy="1447800"/>
          </a:xfrm>
        </p:spPr>
        <p:txBody>
          <a:bodyPr/>
          <a:lstStyle/>
          <a:p>
            <a:pPr eaLnBrk="1" hangingPunct="1"/>
            <a:r>
              <a:rPr lang="en-US" altLang="en-US" sz="4000" dirty="0" smtClean="0"/>
              <a:t>MS Symptoms</a:t>
            </a:r>
          </a:p>
        </p:txBody>
      </p:sp>
      <p:sp>
        <p:nvSpPr>
          <p:cNvPr id="11267" name="Rectangle 3"/>
          <p:cNvSpPr>
            <a:spLocks noGrp="1" noChangeArrowheads="1"/>
          </p:cNvSpPr>
          <p:nvPr>
            <p:ph type="body" idx="4294967295"/>
          </p:nvPr>
        </p:nvSpPr>
        <p:spPr>
          <a:xfrm>
            <a:off x="450145" y="1524000"/>
            <a:ext cx="8389055" cy="5334000"/>
          </a:xfrm>
        </p:spPr>
        <p:txBody>
          <a:bodyPr rtlCol="0">
            <a:normAutofit fontScale="92500" lnSpcReduction="10000"/>
          </a:bodyPr>
          <a:lstStyle/>
          <a:p>
            <a:pPr eaLnBrk="1" fontAlgn="auto" hangingPunct="1">
              <a:lnSpc>
                <a:spcPct val="90000"/>
              </a:lnSpc>
              <a:spcAft>
                <a:spcPts val="600"/>
              </a:spcAft>
              <a:buFont typeface="Arial" pitchFamily="34" charset="0"/>
              <a:buChar char="•"/>
              <a:defRPr/>
            </a:pPr>
            <a:r>
              <a:rPr lang="en-US" sz="3200" dirty="0" smtClean="0">
                <a:ea typeface="ＭＳ Ｐゴシック" charset="0"/>
              </a:rPr>
              <a:t>Depression</a:t>
            </a:r>
          </a:p>
          <a:p>
            <a:pPr eaLnBrk="1" fontAlgn="auto" hangingPunct="1">
              <a:lnSpc>
                <a:spcPct val="90000"/>
              </a:lnSpc>
              <a:spcAft>
                <a:spcPts val="600"/>
              </a:spcAft>
              <a:buFont typeface="Arial" pitchFamily="34" charset="0"/>
              <a:buChar char="•"/>
              <a:defRPr/>
            </a:pPr>
            <a:r>
              <a:rPr lang="en-US" sz="3200" dirty="0" smtClean="0">
                <a:ea typeface="ＭＳ Ｐゴシック" charset="0"/>
              </a:rPr>
              <a:t>Fatigue</a:t>
            </a:r>
          </a:p>
          <a:p>
            <a:pPr eaLnBrk="1" fontAlgn="auto" hangingPunct="1">
              <a:lnSpc>
                <a:spcPct val="90000"/>
              </a:lnSpc>
              <a:spcAft>
                <a:spcPts val="600"/>
              </a:spcAft>
              <a:buFont typeface="Arial" pitchFamily="34" charset="0"/>
              <a:buChar char="•"/>
              <a:defRPr/>
            </a:pPr>
            <a:r>
              <a:rPr lang="en-US" sz="3200" dirty="0" smtClean="0">
                <a:ea typeface="ＭＳ Ｐゴシック" charset="0"/>
              </a:rPr>
              <a:t>Cognitive issues</a:t>
            </a:r>
          </a:p>
          <a:p>
            <a:pPr eaLnBrk="1" fontAlgn="auto" hangingPunct="1">
              <a:lnSpc>
                <a:spcPct val="90000"/>
              </a:lnSpc>
              <a:spcAft>
                <a:spcPts val="600"/>
              </a:spcAft>
              <a:buFont typeface="Arial" pitchFamily="34" charset="0"/>
              <a:buChar char="•"/>
              <a:defRPr/>
            </a:pPr>
            <a:r>
              <a:rPr lang="en-US" sz="3200" dirty="0" smtClean="0">
                <a:ea typeface="ＭＳ Ｐゴシック" charset="0"/>
              </a:rPr>
              <a:t>Spasticity</a:t>
            </a:r>
          </a:p>
          <a:p>
            <a:pPr eaLnBrk="1" fontAlgn="auto" hangingPunct="1">
              <a:lnSpc>
                <a:spcPct val="90000"/>
              </a:lnSpc>
              <a:spcAft>
                <a:spcPts val="600"/>
              </a:spcAft>
              <a:buFont typeface="Arial" pitchFamily="34" charset="0"/>
              <a:buChar char="•"/>
              <a:defRPr/>
            </a:pPr>
            <a:r>
              <a:rPr lang="en-US" sz="3200" dirty="0" smtClean="0">
                <a:ea typeface="ＭＳ Ｐゴシック" charset="0"/>
              </a:rPr>
              <a:t>Ambulation difficulties</a:t>
            </a:r>
          </a:p>
          <a:p>
            <a:pPr eaLnBrk="1" fontAlgn="auto" hangingPunct="1">
              <a:lnSpc>
                <a:spcPct val="90000"/>
              </a:lnSpc>
              <a:spcAft>
                <a:spcPts val="600"/>
              </a:spcAft>
              <a:buFont typeface="Arial" pitchFamily="34" charset="0"/>
              <a:buChar char="•"/>
              <a:defRPr/>
            </a:pPr>
            <a:r>
              <a:rPr lang="en-US" sz="3200" dirty="0" smtClean="0">
                <a:ea typeface="ＭＳ Ｐゴシック" charset="0"/>
              </a:rPr>
              <a:t>Neurogenic bladder</a:t>
            </a:r>
          </a:p>
          <a:p>
            <a:pPr eaLnBrk="1" fontAlgn="auto" hangingPunct="1">
              <a:lnSpc>
                <a:spcPct val="90000"/>
              </a:lnSpc>
              <a:spcAft>
                <a:spcPts val="600"/>
              </a:spcAft>
              <a:buFont typeface="Arial" pitchFamily="34" charset="0"/>
              <a:buChar char="•"/>
              <a:defRPr/>
            </a:pPr>
            <a:r>
              <a:rPr lang="en-US" sz="3200" dirty="0" smtClean="0">
                <a:ea typeface="ＭＳ Ｐゴシック" charset="0"/>
              </a:rPr>
              <a:t>Bowel dysfunction</a:t>
            </a:r>
          </a:p>
          <a:p>
            <a:pPr eaLnBrk="1" fontAlgn="auto" hangingPunct="1">
              <a:lnSpc>
                <a:spcPct val="90000"/>
              </a:lnSpc>
              <a:spcAft>
                <a:spcPts val="600"/>
              </a:spcAft>
              <a:buFont typeface="Arial" pitchFamily="34" charset="0"/>
              <a:buChar char="•"/>
              <a:defRPr/>
            </a:pPr>
            <a:r>
              <a:rPr lang="en-US" sz="3200" dirty="0" smtClean="0">
                <a:ea typeface="ＭＳ Ｐゴシック" charset="0"/>
              </a:rPr>
              <a:t>Pain</a:t>
            </a:r>
          </a:p>
          <a:p>
            <a:pPr eaLnBrk="1" fontAlgn="auto" hangingPunct="1">
              <a:lnSpc>
                <a:spcPct val="90000"/>
              </a:lnSpc>
              <a:spcAft>
                <a:spcPts val="600"/>
              </a:spcAft>
              <a:buFont typeface="Arial" pitchFamily="34" charset="0"/>
              <a:buChar char="•"/>
              <a:defRPr/>
            </a:pPr>
            <a:r>
              <a:rPr lang="en-US" sz="3200" dirty="0" smtClean="0">
                <a:ea typeface="ＭＳ Ｐゴシック" charset="0"/>
              </a:rPr>
              <a:t>Speech, swallowing, vision issues</a:t>
            </a:r>
          </a:p>
          <a:p>
            <a:pPr eaLnBrk="1" fontAlgn="auto" hangingPunct="1">
              <a:lnSpc>
                <a:spcPct val="90000"/>
              </a:lnSpc>
              <a:spcAft>
                <a:spcPts val="600"/>
              </a:spcAft>
              <a:buFont typeface="Arial" pitchFamily="34" charset="0"/>
              <a:buChar char="•"/>
              <a:defRPr/>
            </a:pPr>
            <a:r>
              <a:rPr lang="en-US" sz="3200" dirty="0" smtClean="0">
                <a:ea typeface="ＭＳ Ｐゴシック" charset="0"/>
              </a:rPr>
              <a:t>Sexual dysfunction</a:t>
            </a:r>
          </a:p>
          <a:p>
            <a:pPr eaLnBrk="1" fontAlgn="auto" hangingPunct="1">
              <a:lnSpc>
                <a:spcPct val="90000"/>
              </a:lnSpc>
              <a:spcAft>
                <a:spcPts val="600"/>
              </a:spcAft>
              <a:buFont typeface="Arial" pitchFamily="34" charset="0"/>
              <a:buChar char="•"/>
              <a:defRPr/>
            </a:pPr>
            <a:endParaRPr lang="en-US" sz="3200" dirty="0" smtClean="0">
              <a:solidFill>
                <a:schemeClr val="tx2">
                  <a:lumMod val="40000"/>
                  <a:lumOff val="60000"/>
                </a:schemeClr>
              </a:solidFill>
            </a:endParaRPr>
          </a:p>
          <a:p>
            <a:pPr eaLnBrk="1" fontAlgn="auto" hangingPunct="1">
              <a:lnSpc>
                <a:spcPct val="90000"/>
              </a:lnSpc>
              <a:spcAft>
                <a:spcPts val="600"/>
              </a:spcAft>
              <a:buFont typeface="Arial" pitchFamily="34" charset="0"/>
              <a:buChar char="–"/>
              <a:defRPr/>
            </a:pPr>
            <a:endParaRPr lang="en-US" sz="3200" dirty="0" smtClean="0"/>
          </a:p>
          <a:p>
            <a:pPr marL="0" indent="0" eaLnBrk="1" fontAlgn="auto" hangingPunct="1">
              <a:lnSpc>
                <a:spcPct val="90000"/>
              </a:lnSpc>
              <a:spcAft>
                <a:spcPts val="600"/>
              </a:spcAft>
              <a:buFont typeface="Marlett" pitchFamily="2" charset="2"/>
              <a:buNone/>
              <a:defRPr/>
            </a:pPr>
            <a:endParaRPr lang="en-US" sz="1600" dirty="0" smtClean="0"/>
          </a:p>
        </p:txBody>
      </p:sp>
    </p:spTree>
    <p:extLst>
      <p:ext uri="{BB962C8B-B14F-4D97-AF65-F5344CB8AC3E}">
        <p14:creationId xmlns:p14="http://schemas.microsoft.com/office/powerpoint/2010/main" xmlns="" val="3946518406"/>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508000" y="152400"/>
            <a:ext cx="8229600" cy="1143000"/>
          </a:xfrm>
        </p:spPr>
        <p:txBody>
          <a:bodyPr/>
          <a:lstStyle/>
          <a:p>
            <a:pPr eaLnBrk="1" hangingPunct="1"/>
            <a:r>
              <a:rPr lang="en-US" altLang="en-US" sz="4000" dirty="0" smtClean="0"/>
              <a:t>MS Costs</a:t>
            </a:r>
          </a:p>
        </p:txBody>
      </p:sp>
      <p:sp>
        <p:nvSpPr>
          <p:cNvPr id="11267" name="Rectangle 3"/>
          <p:cNvSpPr>
            <a:spLocks noGrp="1" noChangeArrowheads="1"/>
          </p:cNvSpPr>
          <p:nvPr>
            <p:ph type="body" idx="4294967295"/>
          </p:nvPr>
        </p:nvSpPr>
        <p:spPr>
          <a:xfrm>
            <a:off x="372534" y="1600200"/>
            <a:ext cx="8195733" cy="5105400"/>
          </a:xfrm>
        </p:spPr>
        <p:txBody>
          <a:bodyPr rtlCol="0">
            <a:normAutofit lnSpcReduction="10000"/>
          </a:bodyPr>
          <a:lstStyle/>
          <a:p>
            <a:pPr eaLnBrk="1" fontAlgn="auto" hangingPunct="1">
              <a:lnSpc>
                <a:spcPct val="110000"/>
              </a:lnSpc>
              <a:spcBef>
                <a:spcPts val="2400"/>
              </a:spcBef>
              <a:spcAft>
                <a:spcPts val="1800"/>
              </a:spcAft>
              <a:buFont typeface="Arial" pitchFamily="34" charset="0"/>
              <a:buChar char="•"/>
              <a:defRPr/>
            </a:pPr>
            <a:r>
              <a:rPr lang="en-US" dirty="0" smtClean="0">
                <a:ea typeface="ＭＳ Ｐゴシック" charset="0"/>
                <a:cs typeface="ＭＳ Ｐゴシック" charset="0"/>
              </a:rPr>
              <a:t>Costs increase with disease severity</a:t>
            </a:r>
          </a:p>
          <a:p>
            <a:pPr eaLnBrk="1" fontAlgn="auto" hangingPunct="1">
              <a:lnSpc>
                <a:spcPct val="110000"/>
              </a:lnSpc>
              <a:spcBef>
                <a:spcPts val="2400"/>
              </a:spcBef>
              <a:spcAft>
                <a:spcPts val="1800"/>
              </a:spcAft>
              <a:buFont typeface="Arial" pitchFamily="34" charset="0"/>
              <a:buChar char="•"/>
              <a:defRPr/>
            </a:pPr>
            <a:r>
              <a:rPr lang="en-US" dirty="0" smtClean="0">
                <a:ea typeface="ＭＳ Ｐゴシック" charset="0"/>
                <a:cs typeface="ＭＳ Ｐゴシック" charset="0"/>
              </a:rPr>
              <a:t>Mean annual cost to treat MS in US (2009) was $23,434</a:t>
            </a:r>
            <a:endParaRPr lang="en-US" dirty="0" smtClean="0"/>
          </a:p>
          <a:p>
            <a:pPr lvl="1" eaLnBrk="1" fontAlgn="auto" hangingPunct="1">
              <a:lnSpc>
                <a:spcPct val="110000"/>
              </a:lnSpc>
              <a:spcBef>
                <a:spcPts val="2400"/>
              </a:spcBef>
              <a:spcAft>
                <a:spcPts val="1800"/>
              </a:spcAft>
              <a:buFont typeface="Arial" pitchFamily="34" charset="0"/>
              <a:buChar char="–"/>
              <a:defRPr/>
            </a:pPr>
            <a:r>
              <a:rPr lang="en-US" dirty="0" smtClean="0"/>
              <a:t>DMTs account for 69% of total costs</a:t>
            </a:r>
            <a:endParaRPr lang="en-US" dirty="0"/>
          </a:p>
          <a:p>
            <a:pPr eaLnBrk="1" fontAlgn="auto" hangingPunct="1">
              <a:lnSpc>
                <a:spcPct val="110000"/>
              </a:lnSpc>
              <a:spcBef>
                <a:spcPts val="2400"/>
              </a:spcBef>
              <a:spcAft>
                <a:spcPts val="1800"/>
              </a:spcAft>
              <a:buFont typeface="Arial" panose="020B0604020202020204" pitchFamily="34" charset="0"/>
              <a:buChar char="•"/>
              <a:defRPr/>
            </a:pPr>
            <a:r>
              <a:rPr lang="en-US" dirty="0">
                <a:ea typeface="ＭＳ Ｐゴシック" charset="0"/>
                <a:cs typeface="ＭＳ Ｐゴシック" charset="0"/>
              </a:rPr>
              <a:t>MS was third highest cost per patient for brain disorders in 2010 Switzerland ($32,412</a:t>
            </a:r>
            <a:r>
              <a:rPr lang="en-US" sz="3600" dirty="0" smtClean="0"/>
              <a:t>)</a:t>
            </a:r>
          </a:p>
          <a:p>
            <a:pPr marL="0" indent="0" eaLnBrk="1" fontAlgn="auto" hangingPunct="1">
              <a:spcBef>
                <a:spcPts val="2400"/>
              </a:spcBef>
              <a:spcAft>
                <a:spcPts val="1800"/>
              </a:spcAft>
              <a:buFont typeface="Marlett" pitchFamily="2" charset="2"/>
              <a:buNone/>
              <a:defRPr/>
            </a:pPr>
            <a:endParaRPr lang="en-US" sz="1200" dirty="0" smtClean="0">
              <a:ea typeface="ＭＳ Ｐゴシック" charset="0"/>
              <a:cs typeface="ＭＳ Ｐゴシック" charset="0"/>
            </a:endParaRPr>
          </a:p>
          <a:p>
            <a:pPr marL="0" indent="0" eaLnBrk="1" fontAlgn="auto" hangingPunct="1">
              <a:spcBef>
                <a:spcPts val="2400"/>
              </a:spcBef>
              <a:spcAft>
                <a:spcPts val="1800"/>
              </a:spcAft>
              <a:buFont typeface="Marlett" pitchFamily="2" charset="2"/>
              <a:buNone/>
              <a:defRPr/>
            </a:pPr>
            <a:endParaRPr lang="en-US" sz="1200" dirty="0" smtClean="0">
              <a:ea typeface="ＭＳ Ｐゴシック" charset="0"/>
              <a:cs typeface="ＭＳ Ｐゴシック" charset="0"/>
            </a:endParaRPr>
          </a:p>
        </p:txBody>
      </p:sp>
      <p:sp>
        <p:nvSpPr>
          <p:cNvPr id="25604" name="TextBox 1"/>
          <p:cNvSpPr txBox="1">
            <a:spLocks noChangeArrowheads="1"/>
          </p:cNvSpPr>
          <p:nvPr/>
        </p:nvSpPr>
        <p:spPr bwMode="auto">
          <a:xfrm>
            <a:off x="76200" y="6364288"/>
            <a:ext cx="717973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u="sng">
                <a:solidFill>
                  <a:schemeClr val="tx1"/>
                </a:solidFill>
                <a:latin typeface="Arial" charset="0"/>
                <a:ea typeface="MS PGothic" pitchFamily="34" charset="-128"/>
              </a:defRPr>
            </a:lvl1pPr>
            <a:lvl2pPr marL="742950" indent="-285750" eaLnBrk="0" hangingPunct="0">
              <a:defRPr sz="4000" b="1" u="sng">
                <a:solidFill>
                  <a:schemeClr val="tx1"/>
                </a:solidFill>
                <a:latin typeface="Arial" charset="0"/>
                <a:ea typeface="MS PGothic" pitchFamily="34" charset="-128"/>
              </a:defRPr>
            </a:lvl2pPr>
            <a:lvl3pPr marL="1143000" indent="-228600" eaLnBrk="0" hangingPunct="0">
              <a:defRPr sz="4000" b="1" u="sng">
                <a:solidFill>
                  <a:schemeClr val="tx1"/>
                </a:solidFill>
                <a:latin typeface="Arial" charset="0"/>
                <a:ea typeface="MS PGothic" pitchFamily="34" charset="-128"/>
              </a:defRPr>
            </a:lvl3pPr>
            <a:lvl4pPr marL="1600200" indent="-228600" eaLnBrk="0" hangingPunct="0">
              <a:defRPr sz="4000" b="1" u="sng">
                <a:solidFill>
                  <a:schemeClr val="tx1"/>
                </a:solidFill>
                <a:latin typeface="Arial" charset="0"/>
                <a:ea typeface="MS PGothic" pitchFamily="34" charset="-128"/>
              </a:defRPr>
            </a:lvl4pPr>
            <a:lvl5pPr marL="2057400" indent="-228600" eaLnBrk="0" hangingPunct="0">
              <a:defRPr sz="4000" b="1" u="sng">
                <a:solidFill>
                  <a:schemeClr val="tx1"/>
                </a:solidFill>
                <a:latin typeface="Arial" charset="0"/>
                <a:ea typeface="MS PGothic" pitchFamily="34" charset="-128"/>
              </a:defRPr>
            </a:lvl5pPr>
            <a:lvl6pPr marL="2514600" indent="-228600" eaLnBrk="0" fontAlgn="base" hangingPunct="0">
              <a:spcBef>
                <a:spcPct val="0"/>
              </a:spcBef>
              <a:spcAft>
                <a:spcPct val="0"/>
              </a:spcAft>
              <a:defRPr sz="4000" b="1" u="sng">
                <a:solidFill>
                  <a:schemeClr val="tx1"/>
                </a:solidFill>
                <a:latin typeface="Arial" charset="0"/>
                <a:ea typeface="MS PGothic" pitchFamily="34" charset="-128"/>
              </a:defRPr>
            </a:lvl6pPr>
            <a:lvl7pPr marL="2971800" indent="-228600" eaLnBrk="0" fontAlgn="base" hangingPunct="0">
              <a:spcBef>
                <a:spcPct val="0"/>
              </a:spcBef>
              <a:spcAft>
                <a:spcPct val="0"/>
              </a:spcAft>
              <a:defRPr sz="4000" b="1" u="sng">
                <a:solidFill>
                  <a:schemeClr val="tx1"/>
                </a:solidFill>
                <a:latin typeface="Arial" charset="0"/>
                <a:ea typeface="MS PGothic" pitchFamily="34" charset="-128"/>
              </a:defRPr>
            </a:lvl7pPr>
            <a:lvl8pPr marL="3429000" indent="-228600" eaLnBrk="0" fontAlgn="base" hangingPunct="0">
              <a:spcBef>
                <a:spcPct val="0"/>
              </a:spcBef>
              <a:spcAft>
                <a:spcPct val="0"/>
              </a:spcAft>
              <a:defRPr sz="4000" b="1" u="sng">
                <a:solidFill>
                  <a:schemeClr val="tx1"/>
                </a:solidFill>
                <a:latin typeface="Arial" charset="0"/>
                <a:ea typeface="MS PGothic" pitchFamily="34" charset="-128"/>
              </a:defRPr>
            </a:lvl8pPr>
            <a:lvl9pPr marL="3886200" indent="-228600" eaLnBrk="0" fontAlgn="base" hangingPunct="0">
              <a:spcBef>
                <a:spcPct val="0"/>
              </a:spcBef>
              <a:spcAft>
                <a:spcPct val="0"/>
              </a:spcAft>
              <a:defRPr sz="4000" b="1" u="sng">
                <a:solidFill>
                  <a:schemeClr val="tx1"/>
                </a:solidFill>
                <a:latin typeface="Arial" charset="0"/>
                <a:ea typeface="MS PGothic" pitchFamily="34" charset="-128"/>
              </a:defRPr>
            </a:lvl9pPr>
          </a:lstStyle>
          <a:p>
            <a:r>
              <a:rPr lang="en-US" altLang="en-US" sz="1200" b="0" u="none" dirty="0">
                <a:solidFill>
                  <a:schemeClr val="bg1"/>
                </a:solidFill>
                <a:latin typeface="Century Gothic" pitchFamily="34" charset="0"/>
              </a:rPr>
              <a:t>1] </a:t>
            </a:r>
            <a:r>
              <a:rPr lang="en-US" altLang="en-US" sz="1200" b="0" u="none" dirty="0" err="1">
                <a:solidFill>
                  <a:schemeClr val="bg1"/>
                </a:solidFill>
                <a:latin typeface="Century Gothic" pitchFamily="34" charset="0"/>
              </a:rPr>
              <a:t>Naci</a:t>
            </a:r>
            <a:r>
              <a:rPr lang="en-US" altLang="en-US" sz="1200" b="0" u="none" dirty="0">
                <a:solidFill>
                  <a:schemeClr val="bg1"/>
                </a:solidFill>
                <a:latin typeface="Century Gothic" pitchFamily="34" charset="0"/>
              </a:rPr>
              <a:t> H, et al. </a:t>
            </a:r>
            <a:r>
              <a:rPr lang="en-US" altLang="en-US" sz="1200" b="0" i="1" u="none" dirty="0" err="1">
                <a:solidFill>
                  <a:schemeClr val="bg1"/>
                </a:solidFill>
                <a:latin typeface="Century Gothic" pitchFamily="34" charset="0"/>
              </a:rPr>
              <a:t>Pharmacoeconomics</a:t>
            </a:r>
            <a:r>
              <a:rPr lang="en-US" altLang="en-US" sz="1200" b="0" i="1" u="none" dirty="0">
                <a:solidFill>
                  <a:schemeClr val="bg1"/>
                </a:solidFill>
                <a:latin typeface="Century Gothic" pitchFamily="34" charset="0"/>
              </a:rPr>
              <a:t>.</a:t>
            </a:r>
            <a:r>
              <a:rPr lang="en-US" altLang="en-US" sz="1200" b="0" u="none" dirty="0">
                <a:solidFill>
                  <a:schemeClr val="bg1"/>
                </a:solidFill>
                <a:latin typeface="Century Gothic" pitchFamily="34" charset="0"/>
              </a:rPr>
              <a:t> 2010;28(5):363-369. 2] Owens GM, et al. </a:t>
            </a:r>
            <a:r>
              <a:rPr lang="en-US" altLang="en-US" sz="1200" b="0" i="1" u="none" dirty="0">
                <a:solidFill>
                  <a:schemeClr val="bg1"/>
                </a:solidFill>
                <a:latin typeface="Century Gothic" pitchFamily="34" charset="0"/>
              </a:rPr>
              <a:t>J </a:t>
            </a:r>
            <a:r>
              <a:rPr lang="en-US" altLang="en-US" sz="1200" b="0" i="1" u="none" dirty="0" err="1">
                <a:solidFill>
                  <a:schemeClr val="bg1"/>
                </a:solidFill>
                <a:latin typeface="Century Gothic" pitchFamily="34" charset="0"/>
              </a:rPr>
              <a:t>Manag</a:t>
            </a:r>
            <a:r>
              <a:rPr lang="en-US" altLang="en-US" sz="1200" b="0" i="1" u="none" dirty="0">
                <a:solidFill>
                  <a:schemeClr val="bg1"/>
                </a:solidFill>
                <a:latin typeface="Century Gothic" pitchFamily="34" charset="0"/>
              </a:rPr>
              <a:t>  Care Pharm</a:t>
            </a:r>
            <a:r>
              <a:rPr lang="en-US" altLang="en-US" sz="1200" b="0" u="none" dirty="0">
                <a:solidFill>
                  <a:schemeClr val="bg1"/>
                </a:solidFill>
                <a:latin typeface="Century Gothic" pitchFamily="34" charset="0"/>
              </a:rPr>
              <a:t>. 2013;19:S42-S53.  3] </a:t>
            </a:r>
            <a:r>
              <a:rPr lang="en-US" altLang="en-US" sz="1200" b="0" u="none" dirty="0" err="1">
                <a:solidFill>
                  <a:schemeClr val="bg1"/>
                </a:solidFill>
                <a:latin typeface="Century Gothic" pitchFamily="34" charset="0"/>
              </a:rPr>
              <a:t>Maercker</a:t>
            </a:r>
            <a:r>
              <a:rPr lang="en-US" altLang="en-US" sz="1200" b="0" u="none" dirty="0">
                <a:solidFill>
                  <a:schemeClr val="bg1"/>
                </a:solidFill>
                <a:latin typeface="Century Gothic" pitchFamily="34" charset="0"/>
              </a:rPr>
              <a:t> A, et al. </a:t>
            </a:r>
            <a:r>
              <a:rPr lang="en-US" altLang="en-US" sz="1200" b="0" i="1" u="none" dirty="0">
                <a:solidFill>
                  <a:schemeClr val="bg1"/>
                </a:solidFill>
                <a:latin typeface="Century Gothic" pitchFamily="34" charset="0"/>
              </a:rPr>
              <a:t>Swiss Med Wkly</a:t>
            </a:r>
            <a:r>
              <a:rPr lang="en-US" altLang="en-US" sz="1200" b="0" u="none" dirty="0">
                <a:solidFill>
                  <a:schemeClr val="bg1"/>
                </a:solidFill>
                <a:latin typeface="Century Gothic" pitchFamily="34" charset="0"/>
              </a:rPr>
              <a:t>. 2013;143:w13751.</a:t>
            </a:r>
          </a:p>
          <a:p>
            <a:endParaRPr lang="en-US" altLang="en-US" sz="1200" b="0" u="none" dirty="0">
              <a:solidFill>
                <a:schemeClr val="bg1"/>
              </a:solidFill>
              <a:latin typeface="Century Gothic" pitchFamily="34" charset="0"/>
            </a:endParaRPr>
          </a:p>
        </p:txBody>
      </p:sp>
    </p:spTree>
    <p:extLst>
      <p:ext uri="{BB962C8B-B14F-4D97-AF65-F5344CB8AC3E}">
        <p14:creationId xmlns:p14="http://schemas.microsoft.com/office/powerpoint/2010/main" xmlns="" val="2426198338"/>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altLang="en-US" dirty="0" smtClean="0"/>
              <a:t>MS Costs</a:t>
            </a:r>
          </a:p>
        </p:txBody>
      </p:sp>
      <p:sp>
        <p:nvSpPr>
          <p:cNvPr id="11267" name="Rectangle 3"/>
          <p:cNvSpPr>
            <a:spLocks noGrp="1" noChangeArrowheads="1"/>
          </p:cNvSpPr>
          <p:nvPr>
            <p:ph type="body" idx="4294967295"/>
          </p:nvPr>
        </p:nvSpPr>
        <p:spPr>
          <a:xfrm>
            <a:off x="228601" y="1752600"/>
            <a:ext cx="8610600" cy="5257800"/>
          </a:xfrm>
        </p:spPr>
        <p:txBody>
          <a:bodyPr rtlCol="0">
            <a:normAutofit/>
          </a:bodyPr>
          <a:lstStyle/>
          <a:p>
            <a:pPr eaLnBrk="1" fontAlgn="auto" hangingPunct="1">
              <a:lnSpc>
                <a:spcPct val="90000"/>
              </a:lnSpc>
              <a:spcBef>
                <a:spcPts val="1800"/>
              </a:spcBef>
              <a:spcAft>
                <a:spcPts val="1200"/>
              </a:spcAft>
              <a:buFont typeface="Arial" pitchFamily="34" charset="0"/>
              <a:buChar char="•"/>
              <a:defRPr/>
            </a:pPr>
            <a:r>
              <a:rPr lang="en-US" dirty="0" smtClean="0">
                <a:ea typeface="ＭＳ Ｐゴシック" charset="0"/>
                <a:cs typeface="ＭＳ Ｐゴシック" charset="0"/>
              </a:rPr>
              <a:t>Medicare (2006) costs for MS were $23,630 for progressive MS; $5,887 for relapsing MS</a:t>
            </a:r>
          </a:p>
          <a:p>
            <a:pPr eaLnBrk="1" fontAlgn="auto" hangingPunct="1">
              <a:lnSpc>
                <a:spcPct val="90000"/>
              </a:lnSpc>
              <a:spcBef>
                <a:spcPts val="1800"/>
              </a:spcBef>
              <a:spcAft>
                <a:spcPts val="1200"/>
              </a:spcAft>
              <a:buFont typeface="Arial" pitchFamily="34" charset="0"/>
              <a:buChar char="•"/>
              <a:defRPr/>
            </a:pPr>
            <a:endParaRPr lang="en-US" dirty="0">
              <a:ea typeface="ＭＳ Ｐゴシック" charset="0"/>
              <a:cs typeface="ＭＳ Ｐゴシック" charset="0"/>
            </a:endParaRPr>
          </a:p>
          <a:p>
            <a:pPr eaLnBrk="1" fontAlgn="auto" hangingPunct="1">
              <a:lnSpc>
                <a:spcPct val="90000"/>
              </a:lnSpc>
              <a:spcBef>
                <a:spcPts val="1800"/>
              </a:spcBef>
              <a:spcAft>
                <a:spcPts val="1200"/>
              </a:spcAft>
              <a:buFont typeface="Arial" pitchFamily="34" charset="0"/>
              <a:buChar char="•"/>
              <a:defRPr/>
            </a:pPr>
            <a:r>
              <a:rPr lang="en-US" dirty="0" smtClean="0">
                <a:ea typeface="ＭＳ Ｐゴシック" charset="0"/>
              </a:rPr>
              <a:t>Newly diagnosed MS show significantly higher rates of hospitalization/radiology services/ER/OPD visits vs. controls</a:t>
            </a:r>
            <a:endParaRPr lang="en-US" dirty="0" smtClean="0"/>
          </a:p>
          <a:p>
            <a:pPr marL="0" indent="0" eaLnBrk="1" fontAlgn="auto" hangingPunct="1">
              <a:lnSpc>
                <a:spcPct val="90000"/>
              </a:lnSpc>
              <a:spcAft>
                <a:spcPts val="0"/>
              </a:spcAft>
              <a:buFont typeface="Marlett" pitchFamily="2" charset="2"/>
              <a:buNone/>
              <a:defRPr/>
            </a:pPr>
            <a:endParaRPr lang="en-US" sz="1200" dirty="0">
              <a:ea typeface="ＭＳ Ｐゴシック" charset="0"/>
              <a:cs typeface="ＭＳ Ｐゴシック" charset="0"/>
            </a:endParaRPr>
          </a:p>
          <a:p>
            <a:pPr marL="0" indent="0" eaLnBrk="1" fontAlgn="auto" hangingPunct="1">
              <a:lnSpc>
                <a:spcPct val="90000"/>
              </a:lnSpc>
              <a:spcAft>
                <a:spcPts val="0"/>
              </a:spcAft>
              <a:buFont typeface="Marlett" pitchFamily="2" charset="2"/>
              <a:buNone/>
              <a:defRPr/>
            </a:pPr>
            <a:endParaRPr lang="en-US" sz="1200" dirty="0" smtClean="0">
              <a:ea typeface="ＭＳ Ｐゴシック" charset="0"/>
              <a:cs typeface="ＭＳ Ｐゴシック" charset="0"/>
            </a:endParaRPr>
          </a:p>
          <a:p>
            <a:pPr marL="0" indent="0" eaLnBrk="1" fontAlgn="auto" hangingPunct="1">
              <a:lnSpc>
                <a:spcPct val="90000"/>
              </a:lnSpc>
              <a:spcAft>
                <a:spcPts val="0"/>
              </a:spcAft>
              <a:buFont typeface="Marlett" pitchFamily="2" charset="2"/>
              <a:buNone/>
              <a:defRPr/>
            </a:pPr>
            <a:endParaRPr lang="en-US" sz="1200" dirty="0">
              <a:ea typeface="ＭＳ Ｐゴシック" charset="0"/>
              <a:cs typeface="ＭＳ Ｐゴシック" charset="0"/>
            </a:endParaRPr>
          </a:p>
          <a:p>
            <a:pPr marL="0" indent="0" eaLnBrk="1" fontAlgn="auto" hangingPunct="1">
              <a:lnSpc>
                <a:spcPct val="90000"/>
              </a:lnSpc>
              <a:spcAft>
                <a:spcPts val="0"/>
              </a:spcAft>
              <a:buFont typeface="Marlett" pitchFamily="2" charset="2"/>
              <a:buNone/>
              <a:defRPr/>
            </a:pPr>
            <a:endParaRPr lang="en-US" sz="1200" dirty="0" smtClean="0">
              <a:ea typeface="ＭＳ Ｐゴシック" charset="0"/>
              <a:cs typeface="ＭＳ Ｐゴシック" charset="0"/>
            </a:endParaRPr>
          </a:p>
          <a:p>
            <a:pPr marL="0" indent="0" eaLnBrk="1" fontAlgn="auto" hangingPunct="1">
              <a:lnSpc>
                <a:spcPct val="90000"/>
              </a:lnSpc>
              <a:spcAft>
                <a:spcPts val="0"/>
              </a:spcAft>
              <a:buFont typeface="Marlett" pitchFamily="2" charset="2"/>
              <a:buNone/>
              <a:defRPr/>
            </a:pPr>
            <a:endParaRPr lang="en-US" sz="1600" dirty="0" smtClean="0">
              <a:ea typeface="ＭＳ Ｐゴシック" charset="0"/>
              <a:cs typeface="ＭＳ Ｐゴシック" charset="0"/>
            </a:endParaRPr>
          </a:p>
          <a:p>
            <a:pPr marL="0" indent="0" eaLnBrk="1" fontAlgn="auto" hangingPunct="1">
              <a:lnSpc>
                <a:spcPct val="90000"/>
              </a:lnSpc>
              <a:spcAft>
                <a:spcPts val="0"/>
              </a:spcAft>
              <a:buFont typeface="Marlett" pitchFamily="2" charset="2"/>
              <a:buNone/>
              <a:defRPr/>
            </a:pPr>
            <a:r>
              <a:rPr lang="en-US" sz="1200" dirty="0" smtClean="0">
                <a:ea typeface="ＭＳ Ｐゴシック" charset="0"/>
                <a:cs typeface="ＭＳ Ｐゴシック" charset="0"/>
              </a:rPr>
              <a:t>1] Gilden DM,  et al. </a:t>
            </a:r>
            <a:r>
              <a:rPr lang="en-US" sz="1200" i="1" dirty="0" smtClean="0">
                <a:ea typeface="ＭＳ Ｐゴシック" charset="0"/>
                <a:cs typeface="ＭＳ Ｐゴシック" charset="0"/>
              </a:rPr>
              <a:t>Value Health</a:t>
            </a:r>
            <a:r>
              <a:rPr lang="en-US" sz="1200" dirty="0" smtClean="0">
                <a:ea typeface="ＭＳ Ｐゴシック" charset="0"/>
                <a:cs typeface="ＭＳ Ｐゴシック" charset="0"/>
              </a:rPr>
              <a:t>. 2011;14(1):61-69.  2] Asche CV, et al.  </a:t>
            </a:r>
            <a:r>
              <a:rPr lang="en-US" sz="1200" i="1" dirty="0" smtClean="0">
                <a:ea typeface="ＭＳ Ｐゴシック" charset="0"/>
                <a:cs typeface="ＭＳ Ｐゴシック" charset="0"/>
              </a:rPr>
              <a:t>J Manag Care Pharm</a:t>
            </a:r>
            <a:r>
              <a:rPr lang="en-US" sz="1200" dirty="0" smtClean="0">
                <a:ea typeface="ＭＳ Ｐゴシック" charset="0"/>
                <a:cs typeface="ＭＳ Ｐゴシック" charset="0"/>
              </a:rPr>
              <a:t>. 2010;16(9):703-712.</a:t>
            </a:r>
            <a:endParaRPr lang="en-US" sz="1200" dirty="0" smtClean="0"/>
          </a:p>
        </p:txBody>
      </p:sp>
    </p:spTree>
    <p:extLst>
      <p:ext uri="{BB962C8B-B14F-4D97-AF65-F5344CB8AC3E}">
        <p14:creationId xmlns:p14="http://schemas.microsoft.com/office/powerpoint/2010/main" xmlns="" val="85079884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117600" y="609601"/>
            <a:ext cx="6874933" cy="1470025"/>
          </a:xfrm>
          <a:prstGeom prst="rect">
            <a:avLst/>
          </a:prstGeom>
          <a:effectLst>
            <a:outerShdw blurRad="50800" dist="38100" dir="5400000" algn="t" rotWithShape="0">
              <a:prstClr val="black">
                <a:alpha val="40000"/>
              </a:prstClr>
            </a:outerShdw>
          </a:effectLst>
        </p:spPr>
        <p:txBody>
          <a:bodyPr anchor="ctr"/>
          <a:lstStyle/>
          <a:p>
            <a:pPr algn="ctr" fontAlgn="auto">
              <a:lnSpc>
                <a:spcPct val="85000"/>
              </a:lnSpc>
              <a:spcAft>
                <a:spcPts val="0"/>
              </a:spcAft>
              <a:defRPr/>
            </a:pPr>
            <a:endParaRPr lang="en-US" sz="4400" b="0" u="none" dirty="0">
              <a:ln>
                <a:solidFill>
                  <a:srgbClr val="CC9900"/>
                </a:solidFill>
              </a:ln>
              <a:solidFill>
                <a:srgbClr val="FFC000"/>
              </a:solidFill>
              <a:effectLst>
                <a:glow rad="101600">
                  <a:schemeClr val="tx1">
                    <a:lumMod val="85000"/>
                    <a:lumOff val="15000"/>
                    <a:alpha val="60000"/>
                  </a:schemeClr>
                </a:glow>
              </a:effectLst>
              <a:latin typeface="Impact" panose="020B0806030902050204" pitchFamily="34" charset="0"/>
              <a:ea typeface="+mj-ea"/>
              <a:cs typeface="Segoe UI" pitchFamily="34" charset="0"/>
            </a:endParaRPr>
          </a:p>
        </p:txBody>
      </p:sp>
      <p:sp>
        <p:nvSpPr>
          <p:cNvPr id="4" name="Title 3"/>
          <p:cNvSpPr>
            <a:spLocks noGrp="1"/>
          </p:cNvSpPr>
          <p:nvPr>
            <p:ph type="ctrTitle"/>
          </p:nvPr>
        </p:nvSpPr>
        <p:spPr>
          <a:xfrm>
            <a:off x="457200" y="381000"/>
            <a:ext cx="8534400" cy="1470025"/>
          </a:xfrm>
        </p:spPr>
        <p:txBody>
          <a:bodyPr>
            <a:normAutofit fontScale="90000"/>
          </a:bodyPr>
          <a:lstStyle/>
          <a:p>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Update on New and Emerging Therapies for the Treatment and Symptom Management of </a:t>
            </a: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MS</a:t>
            </a:r>
            <a:endPar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738193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altLang="en-US" sz="4000" smtClean="0"/>
              <a:t>Current DMTs</a:t>
            </a:r>
          </a:p>
        </p:txBody>
      </p:sp>
      <p:sp>
        <p:nvSpPr>
          <p:cNvPr id="2" name="Rectangle 3"/>
          <p:cNvSpPr>
            <a:spLocks noGrp="1" noChangeArrowheads="1"/>
          </p:cNvSpPr>
          <p:nvPr>
            <p:ph type="body" idx="4294967295"/>
          </p:nvPr>
        </p:nvSpPr>
        <p:spPr>
          <a:xfrm>
            <a:off x="372533" y="1752600"/>
            <a:ext cx="8321323" cy="4114800"/>
          </a:xfrm>
        </p:spPr>
        <p:txBody>
          <a:bodyPr/>
          <a:lstStyle/>
          <a:p>
            <a:pPr>
              <a:lnSpc>
                <a:spcPct val="250000"/>
              </a:lnSpc>
              <a:defRPr/>
            </a:pPr>
            <a:r>
              <a:rPr lang="en-US" sz="3200" dirty="0" smtClean="0">
                <a:ea typeface="ＭＳ Ｐゴシック" charset="0"/>
                <a:cs typeface="ＭＳ Ｐゴシック" charset="0"/>
              </a:rPr>
              <a:t>First-line parenterals</a:t>
            </a:r>
          </a:p>
          <a:p>
            <a:pPr>
              <a:lnSpc>
                <a:spcPct val="250000"/>
              </a:lnSpc>
              <a:defRPr/>
            </a:pPr>
            <a:r>
              <a:rPr lang="en-US" sz="3200" dirty="0" smtClean="0">
                <a:ea typeface="ＭＳ Ｐゴシック" charset="0"/>
                <a:cs typeface="ＭＳ Ｐゴシック" charset="0"/>
              </a:rPr>
              <a:t>Second/third-line parenterals</a:t>
            </a:r>
          </a:p>
          <a:p>
            <a:pPr>
              <a:lnSpc>
                <a:spcPct val="250000"/>
              </a:lnSpc>
              <a:defRPr/>
            </a:pPr>
            <a:r>
              <a:rPr lang="en-US" sz="3200" dirty="0" smtClean="0">
                <a:ea typeface="ＭＳ Ｐゴシック" charset="0"/>
                <a:cs typeface="ＭＳ Ｐゴシック" charset="0"/>
              </a:rPr>
              <a:t>First-line oral agents</a:t>
            </a:r>
          </a:p>
          <a:p>
            <a:pPr marL="0" indent="0">
              <a:lnSpc>
                <a:spcPct val="250000"/>
              </a:lnSpc>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4043168294"/>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en-US" sz="4000" smtClean="0"/>
              <a:t>First-Line Parenterals</a:t>
            </a:r>
          </a:p>
        </p:txBody>
      </p:sp>
      <p:sp>
        <p:nvSpPr>
          <p:cNvPr id="29699" name="Rectangle 3"/>
          <p:cNvSpPr>
            <a:spLocks noGrp="1" noChangeArrowheads="1"/>
          </p:cNvSpPr>
          <p:nvPr>
            <p:ph type="body" idx="4294967295"/>
          </p:nvPr>
        </p:nvSpPr>
        <p:spPr>
          <a:xfrm>
            <a:off x="372533" y="1752600"/>
            <a:ext cx="8771467" cy="4876800"/>
          </a:xfrm>
        </p:spPr>
        <p:txBody>
          <a:bodyPr>
            <a:noAutofit/>
          </a:bodyPr>
          <a:lstStyle/>
          <a:p>
            <a:pPr>
              <a:lnSpc>
                <a:spcPct val="90000"/>
              </a:lnSpc>
              <a:spcBef>
                <a:spcPts val="3000"/>
              </a:spcBef>
              <a:spcAft>
                <a:spcPts val="2400"/>
              </a:spcAft>
            </a:pPr>
            <a:r>
              <a:rPr lang="en-US" altLang="en-US" dirty="0"/>
              <a:t>Three interferon β (IFNβ) 1a (IM 30 mcg weekly; SC 44 mcg </a:t>
            </a:r>
            <a:r>
              <a:rPr lang="en-US" altLang="en-US" dirty="0" smtClean="0"/>
              <a:t>3x </a:t>
            </a:r>
            <a:r>
              <a:rPr lang="en-US" altLang="en-US" dirty="0"/>
              <a:t>weekly; SC PEG 125 mcg Q 2 weeks)</a:t>
            </a:r>
          </a:p>
          <a:p>
            <a:pPr>
              <a:lnSpc>
                <a:spcPct val="90000"/>
              </a:lnSpc>
              <a:spcBef>
                <a:spcPts val="3000"/>
              </a:spcBef>
              <a:spcAft>
                <a:spcPts val="2400"/>
              </a:spcAft>
            </a:pPr>
            <a:r>
              <a:rPr lang="en-US" altLang="en-US" dirty="0" smtClean="0"/>
              <a:t>Two IFNβ1b (SC 250 mcg every other day)</a:t>
            </a:r>
          </a:p>
          <a:p>
            <a:pPr>
              <a:lnSpc>
                <a:spcPct val="90000"/>
              </a:lnSpc>
              <a:spcBef>
                <a:spcPts val="3000"/>
              </a:spcBef>
              <a:spcAft>
                <a:spcPts val="2400"/>
              </a:spcAft>
            </a:pPr>
            <a:r>
              <a:rPr lang="en-US" altLang="en-US" dirty="0" err="1" smtClean="0"/>
              <a:t>Glatiramer</a:t>
            </a:r>
            <a:r>
              <a:rPr lang="en-US" altLang="en-US" dirty="0" smtClean="0"/>
              <a:t> acetate (20 mg SC daily or 40mg SC    3x weekly)</a:t>
            </a:r>
          </a:p>
          <a:p>
            <a:pPr>
              <a:lnSpc>
                <a:spcPct val="90000"/>
              </a:lnSpc>
              <a:spcBef>
                <a:spcPts val="3000"/>
              </a:spcBef>
              <a:spcAft>
                <a:spcPts val="2400"/>
              </a:spcAft>
              <a:buFont typeface="Arial" charset="0"/>
              <a:buNone/>
            </a:pPr>
            <a:endParaRPr lang="en-US" altLang="en-US" sz="1050" dirty="0" smtClean="0"/>
          </a:p>
          <a:p>
            <a:pPr>
              <a:lnSpc>
                <a:spcPct val="90000"/>
              </a:lnSpc>
              <a:spcBef>
                <a:spcPts val="3000"/>
              </a:spcBef>
              <a:spcAft>
                <a:spcPts val="2400"/>
              </a:spcAft>
              <a:buFont typeface="Arial" charset="0"/>
              <a:buNone/>
            </a:pPr>
            <a:r>
              <a:rPr lang="en-US" altLang="en-US" sz="1050" dirty="0" smtClean="0"/>
              <a:t>IM indicates intramuscular; SC, subcutaneous.</a:t>
            </a:r>
          </a:p>
          <a:p>
            <a:pPr>
              <a:lnSpc>
                <a:spcPct val="90000"/>
              </a:lnSpc>
              <a:spcBef>
                <a:spcPts val="3000"/>
              </a:spcBef>
              <a:spcAft>
                <a:spcPts val="2400"/>
              </a:spcAft>
              <a:buFont typeface="Arial" charset="0"/>
              <a:buNone/>
            </a:pPr>
            <a:endParaRPr lang="en-US" altLang="en-US" dirty="0" smtClean="0"/>
          </a:p>
          <a:p>
            <a:pPr>
              <a:lnSpc>
                <a:spcPct val="90000"/>
              </a:lnSpc>
              <a:spcBef>
                <a:spcPts val="3000"/>
              </a:spcBef>
              <a:spcAft>
                <a:spcPts val="2400"/>
              </a:spcAft>
              <a:buFont typeface="Arial" charset="0"/>
              <a:buNone/>
            </a:pPr>
            <a:endParaRPr lang="en-US" altLang="en-US" dirty="0" smtClean="0"/>
          </a:p>
          <a:p>
            <a:pPr>
              <a:lnSpc>
                <a:spcPct val="90000"/>
              </a:lnSpc>
              <a:spcBef>
                <a:spcPts val="3000"/>
              </a:spcBef>
              <a:spcAft>
                <a:spcPts val="2400"/>
              </a:spcAft>
              <a:buFont typeface="Marlett" pitchFamily="2" charset="2"/>
              <a:buNone/>
            </a:pPr>
            <a:endParaRPr lang="en-US" altLang="en-US" sz="1400" dirty="0" smtClean="0"/>
          </a:p>
        </p:txBody>
      </p:sp>
    </p:spTree>
    <p:extLst>
      <p:ext uri="{BB962C8B-B14F-4D97-AF65-F5344CB8AC3E}">
        <p14:creationId xmlns:p14="http://schemas.microsoft.com/office/powerpoint/2010/main" xmlns="" val="1411681385"/>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altLang="en-US" sz="4000" dirty="0" smtClean="0"/>
              <a:t>First-Line </a:t>
            </a:r>
            <a:r>
              <a:rPr lang="en-US" altLang="en-US" sz="4000" dirty="0" err="1" smtClean="0"/>
              <a:t>Parenterals</a:t>
            </a:r>
            <a:endParaRPr lang="en-US" altLang="en-US" sz="4000" dirty="0" smtClean="0"/>
          </a:p>
        </p:txBody>
      </p:sp>
      <p:sp>
        <p:nvSpPr>
          <p:cNvPr id="2" name="Rectangle 3"/>
          <p:cNvSpPr>
            <a:spLocks noGrp="1" noChangeArrowheads="1"/>
          </p:cNvSpPr>
          <p:nvPr>
            <p:ph type="body" idx="4294967295"/>
          </p:nvPr>
        </p:nvSpPr>
        <p:spPr>
          <a:xfrm>
            <a:off x="450146" y="1752600"/>
            <a:ext cx="8050388" cy="4114800"/>
          </a:xfrm>
        </p:spPr>
        <p:txBody>
          <a:bodyPr/>
          <a:lstStyle/>
          <a:p>
            <a:pPr marL="0" indent="0">
              <a:lnSpc>
                <a:spcPct val="90000"/>
              </a:lnSpc>
              <a:buFont typeface="Marlett" charset="0"/>
              <a:buNone/>
              <a:defRPr/>
            </a:pPr>
            <a:r>
              <a:rPr lang="en-US" sz="3200" b="1" dirty="0" smtClean="0">
                <a:solidFill>
                  <a:schemeClr val="accent6">
                    <a:lumMod val="75000"/>
                  </a:schemeClr>
                </a:solidFill>
                <a:ea typeface="ＭＳ Ｐゴシック" charset="0"/>
                <a:cs typeface="ＭＳ Ｐゴシック" charset="0"/>
              </a:rPr>
              <a:t>Pros</a:t>
            </a:r>
          </a:p>
          <a:p>
            <a:pPr marL="0" indent="0">
              <a:lnSpc>
                <a:spcPct val="90000"/>
              </a:lnSpc>
              <a:buFont typeface="Marlett" charset="0"/>
              <a:buNone/>
              <a:defRPr/>
            </a:pPr>
            <a:endParaRPr lang="en-US" sz="2000" u="sng" dirty="0" smtClean="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Tried and true, known entities</a:t>
            </a:r>
          </a:p>
          <a:p>
            <a:pPr marL="0" indent="0">
              <a:lnSpc>
                <a:spcPct val="90000"/>
              </a:lnSpc>
              <a:defRPr/>
            </a:pPr>
            <a:endParaRPr lang="en-US" sz="3200" dirty="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Long-term data</a:t>
            </a:r>
          </a:p>
          <a:p>
            <a:pPr marL="0" indent="0">
              <a:lnSpc>
                <a:spcPct val="90000"/>
              </a:lnSpc>
              <a:defRPr/>
            </a:pPr>
            <a:endParaRPr lang="en-US" sz="3200" dirty="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Established safety profile</a:t>
            </a:r>
          </a:p>
          <a:p>
            <a:pPr marL="0" indent="0">
              <a:lnSpc>
                <a:spcPct val="90000"/>
              </a:lnSpc>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4029431921"/>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normAutofit/>
          </a:bodyPr>
          <a:lstStyle/>
          <a:p>
            <a:r>
              <a:rPr lang="en-US" altLang="en-US" sz="4000" dirty="0" smtClean="0"/>
              <a:t>First-Line </a:t>
            </a:r>
            <a:r>
              <a:rPr lang="en-US" altLang="en-US" sz="4000" dirty="0" err="1" smtClean="0"/>
              <a:t>Parenterals</a:t>
            </a:r>
            <a:endParaRPr lang="en-US" altLang="en-US" sz="4000" dirty="0" smtClean="0"/>
          </a:p>
        </p:txBody>
      </p:sp>
      <p:sp>
        <p:nvSpPr>
          <p:cNvPr id="8195" name="Rectangle 3"/>
          <p:cNvSpPr>
            <a:spLocks noGrp="1" noChangeArrowheads="1"/>
          </p:cNvSpPr>
          <p:nvPr>
            <p:ph type="body" idx="4294967295"/>
          </p:nvPr>
        </p:nvSpPr>
        <p:spPr>
          <a:xfrm>
            <a:off x="152400" y="1676400"/>
            <a:ext cx="9525000" cy="5181600"/>
          </a:xfrm>
        </p:spPr>
        <p:txBody>
          <a:bodyPr>
            <a:noAutofit/>
          </a:bodyPr>
          <a:lstStyle/>
          <a:p>
            <a:pPr marL="0" indent="0">
              <a:lnSpc>
                <a:spcPct val="90000"/>
              </a:lnSpc>
              <a:spcBef>
                <a:spcPts val="1200"/>
              </a:spcBef>
              <a:spcAft>
                <a:spcPts val="600"/>
              </a:spcAft>
              <a:buFont typeface="Marlett" charset="0"/>
              <a:buNone/>
              <a:defRPr/>
            </a:pPr>
            <a:r>
              <a:rPr lang="en-US" b="1" dirty="0" smtClean="0">
                <a:solidFill>
                  <a:schemeClr val="accent6">
                    <a:lumMod val="75000"/>
                  </a:schemeClr>
                </a:solidFill>
                <a:ea typeface="ＭＳ Ｐゴシック" charset="0"/>
                <a:cs typeface="ＭＳ Ｐゴシック" charset="0"/>
              </a:rPr>
              <a:t>Cons</a:t>
            </a:r>
            <a:endParaRPr lang="en-US" b="1" dirty="0">
              <a:solidFill>
                <a:schemeClr val="accent6">
                  <a:lumMod val="75000"/>
                </a:schemeClr>
              </a:solidFill>
              <a:ea typeface="ＭＳ Ｐゴシック" charset="0"/>
              <a:cs typeface="ＭＳ Ｐゴシック" charset="0"/>
            </a:endParaRPr>
          </a:p>
          <a:p>
            <a:pPr marL="231775" indent="-231775">
              <a:lnSpc>
                <a:spcPct val="200000"/>
              </a:lnSpc>
              <a:spcBef>
                <a:spcPts val="1200"/>
              </a:spcBef>
              <a:spcAft>
                <a:spcPts val="600"/>
              </a:spcAft>
              <a:defRPr/>
            </a:pPr>
            <a:r>
              <a:rPr lang="en-US" dirty="0" smtClean="0"/>
              <a:t>Injectables </a:t>
            </a:r>
          </a:p>
          <a:p>
            <a:pPr marL="231775" indent="-231775">
              <a:spcBef>
                <a:spcPts val="1200"/>
              </a:spcBef>
              <a:spcAft>
                <a:spcPts val="600"/>
              </a:spcAft>
              <a:defRPr/>
            </a:pPr>
            <a:r>
              <a:rPr lang="en-US" dirty="0" smtClean="0"/>
              <a:t>Generics are looming, along with more competition</a:t>
            </a:r>
          </a:p>
          <a:p>
            <a:pPr>
              <a:lnSpc>
                <a:spcPct val="90000"/>
              </a:lnSpc>
              <a:spcBef>
                <a:spcPts val="1200"/>
              </a:spcBef>
              <a:spcAft>
                <a:spcPts val="600"/>
              </a:spcAft>
              <a:buFont typeface="Arial" charset="0"/>
              <a:buNone/>
              <a:defRPr/>
            </a:pPr>
            <a:endParaRPr lang="en-US" sz="1400" baseline="30000" dirty="0" smtClean="0"/>
          </a:p>
          <a:p>
            <a:pPr>
              <a:lnSpc>
                <a:spcPct val="90000"/>
              </a:lnSpc>
              <a:spcBef>
                <a:spcPts val="1200"/>
              </a:spcBef>
              <a:spcAft>
                <a:spcPts val="600"/>
              </a:spcAft>
              <a:buFont typeface="Arial" charset="0"/>
              <a:buNone/>
              <a:defRPr/>
            </a:pPr>
            <a:endParaRPr lang="en-US" sz="1400" baseline="30000" dirty="0"/>
          </a:p>
          <a:p>
            <a:pPr>
              <a:lnSpc>
                <a:spcPct val="90000"/>
              </a:lnSpc>
              <a:spcBef>
                <a:spcPts val="1200"/>
              </a:spcBef>
              <a:spcAft>
                <a:spcPts val="600"/>
              </a:spcAft>
              <a:buFont typeface="Arial" charset="0"/>
              <a:buNone/>
              <a:defRPr/>
            </a:pPr>
            <a:endParaRPr lang="en-US" sz="1400" baseline="30000" dirty="0" smtClean="0"/>
          </a:p>
          <a:p>
            <a:pPr>
              <a:lnSpc>
                <a:spcPct val="90000"/>
              </a:lnSpc>
              <a:spcBef>
                <a:spcPts val="1200"/>
              </a:spcBef>
              <a:spcAft>
                <a:spcPts val="600"/>
              </a:spcAft>
              <a:buFont typeface="Arial" charset="0"/>
              <a:buNone/>
              <a:defRPr/>
            </a:pPr>
            <a:endParaRPr lang="en-US" sz="1400" baseline="30000" dirty="0" smtClean="0"/>
          </a:p>
          <a:p>
            <a:pPr>
              <a:lnSpc>
                <a:spcPct val="90000"/>
              </a:lnSpc>
              <a:spcBef>
                <a:spcPts val="1200"/>
              </a:spcBef>
              <a:spcAft>
                <a:spcPts val="600"/>
              </a:spcAft>
              <a:buFont typeface="Arial" charset="0"/>
              <a:buNone/>
              <a:defRPr/>
            </a:pPr>
            <a:endParaRPr lang="en-US" sz="1400" baseline="30000" dirty="0"/>
          </a:p>
          <a:p>
            <a:pPr>
              <a:lnSpc>
                <a:spcPct val="90000"/>
              </a:lnSpc>
              <a:spcBef>
                <a:spcPts val="1200"/>
              </a:spcBef>
              <a:spcAft>
                <a:spcPts val="600"/>
              </a:spcAft>
              <a:buFont typeface="Arial" charset="0"/>
              <a:buNone/>
              <a:defRPr/>
            </a:pPr>
            <a:endParaRPr lang="en-US" sz="1400" baseline="30000" dirty="0"/>
          </a:p>
          <a:p>
            <a:pPr>
              <a:lnSpc>
                <a:spcPct val="90000"/>
              </a:lnSpc>
              <a:spcBef>
                <a:spcPts val="1200"/>
              </a:spcBef>
              <a:spcAft>
                <a:spcPts val="600"/>
              </a:spcAft>
              <a:buFont typeface="Arial" charset="0"/>
              <a:buNone/>
              <a:defRPr/>
            </a:pPr>
            <a:r>
              <a:rPr lang="en-US" sz="1400" baseline="30000" dirty="0" smtClean="0"/>
              <a:t>1]Jeffrey S. Medscape News. January 29, 2014.</a:t>
            </a:r>
            <a:r>
              <a:rPr lang="en-US" sz="1400" dirty="0" smtClean="0"/>
              <a:t> </a:t>
            </a:r>
            <a:endParaRPr lang="en-US" sz="1400" baseline="30000" dirty="0" smtClean="0"/>
          </a:p>
          <a:p>
            <a:pPr marL="0" indent="0">
              <a:lnSpc>
                <a:spcPct val="90000"/>
              </a:lnSpc>
              <a:spcBef>
                <a:spcPts val="1200"/>
              </a:spcBef>
              <a:spcAft>
                <a:spcPts val="600"/>
              </a:spcAft>
              <a:buFont typeface="Marlett" pitchFamily="2" charset="2"/>
              <a:buNone/>
              <a:defRPr/>
            </a:pPr>
            <a:endParaRPr lang="en-US" sz="1600" dirty="0" smtClean="0"/>
          </a:p>
        </p:txBody>
      </p:sp>
    </p:spTree>
    <p:extLst>
      <p:ext uri="{BB962C8B-B14F-4D97-AF65-F5344CB8AC3E}">
        <p14:creationId xmlns:p14="http://schemas.microsoft.com/office/powerpoint/2010/main" xmlns="" val="1869578367"/>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sz="4000" dirty="0" smtClean="0"/>
              <a:t>Second/Third-Line Parenterals </a:t>
            </a:r>
          </a:p>
        </p:txBody>
      </p:sp>
      <p:sp>
        <p:nvSpPr>
          <p:cNvPr id="7170" name="Rectangle 3"/>
          <p:cNvSpPr>
            <a:spLocks noGrp="1" noChangeArrowheads="1"/>
          </p:cNvSpPr>
          <p:nvPr>
            <p:ph type="body" idx="4294967295"/>
          </p:nvPr>
        </p:nvSpPr>
        <p:spPr>
          <a:xfrm>
            <a:off x="372533" y="2209800"/>
            <a:ext cx="8321323" cy="4343400"/>
          </a:xfrm>
        </p:spPr>
        <p:txBody>
          <a:bodyPr>
            <a:normAutofit/>
          </a:bodyPr>
          <a:lstStyle/>
          <a:p>
            <a:pPr>
              <a:lnSpc>
                <a:spcPct val="90000"/>
              </a:lnSpc>
              <a:spcAft>
                <a:spcPts val="1200"/>
              </a:spcAft>
              <a:defRPr/>
            </a:pPr>
            <a:r>
              <a:rPr lang="en-US" sz="3200" dirty="0" smtClean="0">
                <a:ea typeface="ＭＳ Ｐゴシック" charset="0"/>
                <a:cs typeface="ＭＳ Ｐゴシック" charset="0"/>
              </a:rPr>
              <a:t>Natalizumab (300 mg IV monthly)</a:t>
            </a:r>
          </a:p>
          <a:p>
            <a:pPr marL="0" indent="0">
              <a:lnSpc>
                <a:spcPct val="90000"/>
              </a:lnSpc>
              <a:spcAft>
                <a:spcPts val="1200"/>
              </a:spcAft>
              <a:defRPr/>
            </a:pPr>
            <a:endParaRPr lang="en-US" sz="3200" dirty="0">
              <a:ea typeface="ＭＳ Ｐゴシック" charset="0"/>
              <a:cs typeface="ＭＳ Ｐゴシック" charset="0"/>
            </a:endParaRPr>
          </a:p>
          <a:p>
            <a:pPr>
              <a:lnSpc>
                <a:spcPct val="90000"/>
              </a:lnSpc>
              <a:spcAft>
                <a:spcPts val="1200"/>
              </a:spcAft>
              <a:defRPr/>
            </a:pPr>
            <a:r>
              <a:rPr lang="en-US" sz="3200" dirty="0" smtClean="0">
                <a:ea typeface="ＭＳ Ｐゴシック" charset="0"/>
                <a:cs typeface="ＭＳ Ｐゴシック" charset="0"/>
              </a:rPr>
              <a:t>Mitoxantrone (12 mg/m</a:t>
            </a:r>
            <a:r>
              <a:rPr lang="en-US" sz="3200" baseline="30000" dirty="0" smtClean="0">
                <a:ea typeface="ＭＳ Ｐゴシック" charset="0"/>
                <a:cs typeface="ＭＳ Ｐゴシック" charset="0"/>
              </a:rPr>
              <a:t>2</a:t>
            </a:r>
            <a:r>
              <a:rPr lang="en-US" sz="3200" dirty="0" smtClean="0">
                <a:ea typeface="ＭＳ Ｐゴシック" charset="0"/>
                <a:cs typeface="ＭＳ Ｐゴシック" charset="0"/>
              </a:rPr>
              <a:t> IV every 3 months; lifetime max 140 mg/m</a:t>
            </a:r>
            <a:r>
              <a:rPr lang="en-US" sz="3200" baseline="30000" dirty="0" smtClean="0">
                <a:ea typeface="ＭＳ Ｐゴシック" charset="0"/>
                <a:cs typeface="ＭＳ Ｐゴシック" charset="0"/>
              </a:rPr>
              <a:t>2</a:t>
            </a:r>
            <a:r>
              <a:rPr lang="en-US" sz="3200" dirty="0" smtClean="0">
                <a:ea typeface="ＭＳ Ｐゴシック" charset="0"/>
                <a:cs typeface="ＭＳ Ｐゴシック" charset="0"/>
              </a:rPr>
              <a:t>)</a:t>
            </a:r>
          </a:p>
          <a:p>
            <a:pPr marL="0" indent="0">
              <a:lnSpc>
                <a:spcPct val="90000"/>
              </a:lnSpc>
              <a:spcAft>
                <a:spcPts val="1200"/>
              </a:spcAft>
              <a:buNone/>
              <a:defRPr/>
            </a:pPr>
            <a:endParaRPr lang="en-US" sz="3200" dirty="0" smtClean="0">
              <a:ea typeface="ＭＳ Ｐゴシック" charset="0"/>
              <a:cs typeface="ＭＳ Ｐゴシック" charset="0"/>
            </a:endParaRPr>
          </a:p>
          <a:p>
            <a:pPr>
              <a:lnSpc>
                <a:spcPct val="90000"/>
              </a:lnSpc>
              <a:spcAft>
                <a:spcPts val="1200"/>
              </a:spcAft>
              <a:defRPr/>
            </a:pPr>
            <a:r>
              <a:rPr lang="en-US" dirty="0" smtClean="0">
                <a:ea typeface="ＭＳ Ｐゴシック" charset="0"/>
                <a:cs typeface="ＭＳ Ｐゴシック" charset="0"/>
              </a:rPr>
              <a:t>Alemtuzumab (12 mg IV daily x 5 days year one; daily x 3 days year two)</a:t>
            </a:r>
            <a:endParaRPr lang="en-US" sz="2000" dirty="0">
              <a:ea typeface="ＭＳ Ｐゴシック" charset="0"/>
              <a:cs typeface="ＭＳ Ｐゴシック" charset="0"/>
            </a:endParaRPr>
          </a:p>
          <a:p>
            <a:pPr marL="0" indent="0">
              <a:lnSpc>
                <a:spcPct val="90000"/>
              </a:lnSpc>
              <a:spcAft>
                <a:spcPts val="1200"/>
              </a:spcAft>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24093995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08000" y="228600"/>
            <a:ext cx="8229600" cy="1447800"/>
          </a:xfrm>
        </p:spPr>
        <p:txBody>
          <a:bodyPr/>
          <a:lstStyle/>
          <a:p>
            <a:r>
              <a:rPr lang="en-US" altLang="en-US" sz="4000" dirty="0" smtClean="0"/>
              <a:t>Second-Line </a:t>
            </a:r>
            <a:r>
              <a:rPr lang="en-US" altLang="en-US" sz="4000" dirty="0" err="1" smtClean="0"/>
              <a:t>Parenterals</a:t>
            </a:r>
            <a:r>
              <a:rPr lang="en-US" altLang="en-US" sz="4000" dirty="0" smtClean="0"/>
              <a:t/>
            </a:r>
            <a:br>
              <a:rPr lang="en-US" altLang="en-US" sz="4000" dirty="0" smtClean="0"/>
            </a:br>
            <a:r>
              <a:rPr lang="en-US" altLang="en-US" sz="2800" dirty="0" err="1" smtClean="0">
                <a:ea typeface="MS PGothic" pitchFamily="34" charset="-128"/>
              </a:rPr>
              <a:t>Natalizumab</a:t>
            </a:r>
            <a:endParaRPr lang="en-US" altLang="en-US" sz="3200" dirty="0" smtClean="0"/>
          </a:p>
        </p:txBody>
      </p:sp>
      <p:sp>
        <p:nvSpPr>
          <p:cNvPr id="7170" name="Rectangle 3"/>
          <p:cNvSpPr>
            <a:spLocks noGrp="1" noChangeArrowheads="1"/>
          </p:cNvSpPr>
          <p:nvPr>
            <p:ph type="body" idx="4294967295"/>
          </p:nvPr>
        </p:nvSpPr>
        <p:spPr>
          <a:xfrm>
            <a:off x="585612" y="1905000"/>
            <a:ext cx="8185855" cy="4343400"/>
          </a:xfrm>
        </p:spPr>
        <p:txBody>
          <a:bodyPr/>
          <a:lstStyle/>
          <a:p>
            <a:pPr marL="0" indent="0">
              <a:lnSpc>
                <a:spcPct val="90000"/>
              </a:lnSpc>
              <a:buFont typeface="Marlett" charset="0"/>
              <a:buNone/>
              <a:defRPr/>
            </a:pPr>
            <a:r>
              <a:rPr lang="en-US" sz="3200" b="1" dirty="0" smtClean="0">
                <a:solidFill>
                  <a:schemeClr val="accent6">
                    <a:lumMod val="75000"/>
                  </a:schemeClr>
                </a:solidFill>
                <a:ea typeface="ＭＳ Ｐゴシック" charset="0"/>
                <a:cs typeface="ＭＳ Ｐゴシック" charset="0"/>
              </a:rPr>
              <a:t>Pros</a:t>
            </a:r>
          </a:p>
          <a:p>
            <a:pPr marL="0" indent="0">
              <a:lnSpc>
                <a:spcPct val="90000"/>
              </a:lnSpc>
              <a:buFont typeface="Marlett" charset="0"/>
              <a:buNone/>
              <a:defRPr/>
            </a:pPr>
            <a:endParaRPr lang="en-US" sz="1800" u="sng" dirty="0" smtClean="0">
              <a:ea typeface="ＭＳ Ｐゴシック" charset="0"/>
              <a:cs typeface="ＭＳ Ｐゴシック" charset="0"/>
            </a:endParaRPr>
          </a:p>
          <a:p>
            <a:pPr>
              <a:lnSpc>
                <a:spcPct val="90000"/>
              </a:lnSpc>
              <a:spcAft>
                <a:spcPts val="1200"/>
              </a:spcAft>
              <a:defRPr/>
            </a:pPr>
            <a:r>
              <a:rPr lang="en-US" sz="3200" dirty="0" smtClean="0">
                <a:ea typeface="ＭＳ Ｐゴシック" charset="0"/>
                <a:cs typeface="ＭＳ Ｐゴシック" charset="0"/>
              </a:rPr>
              <a:t>High efficacy</a:t>
            </a:r>
          </a:p>
          <a:p>
            <a:pPr marL="0" indent="0">
              <a:lnSpc>
                <a:spcPct val="90000"/>
              </a:lnSpc>
              <a:spcAft>
                <a:spcPts val="1200"/>
              </a:spcAft>
              <a:defRPr/>
            </a:pPr>
            <a:endParaRPr lang="en-US" sz="1050" dirty="0">
              <a:ea typeface="ＭＳ Ｐゴシック" charset="0"/>
              <a:cs typeface="ＭＳ Ｐゴシック" charset="0"/>
            </a:endParaRPr>
          </a:p>
          <a:p>
            <a:pPr>
              <a:lnSpc>
                <a:spcPct val="90000"/>
              </a:lnSpc>
              <a:spcAft>
                <a:spcPts val="1200"/>
              </a:spcAft>
              <a:defRPr/>
            </a:pPr>
            <a:r>
              <a:rPr lang="en-US" sz="3200" dirty="0" smtClean="0">
                <a:ea typeface="ＭＳ Ｐゴシック" charset="0"/>
                <a:cs typeface="ＭＳ Ｐゴシック" charset="0"/>
              </a:rPr>
              <a:t>Assured compliance</a:t>
            </a:r>
          </a:p>
          <a:p>
            <a:pPr marL="0" indent="0">
              <a:lnSpc>
                <a:spcPct val="90000"/>
              </a:lnSpc>
              <a:spcAft>
                <a:spcPts val="1200"/>
              </a:spcAft>
              <a:defRPr/>
            </a:pPr>
            <a:endParaRPr lang="en-US" sz="1050" dirty="0">
              <a:ea typeface="ＭＳ Ｐゴシック" charset="0"/>
              <a:cs typeface="ＭＳ Ｐゴシック" charset="0"/>
            </a:endParaRPr>
          </a:p>
          <a:p>
            <a:pPr>
              <a:lnSpc>
                <a:spcPct val="90000"/>
              </a:lnSpc>
              <a:spcAft>
                <a:spcPts val="1200"/>
              </a:spcAft>
              <a:defRPr/>
            </a:pPr>
            <a:r>
              <a:rPr lang="en-US" sz="3200" dirty="0" smtClean="0">
                <a:ea typeface="ＭＳ Ｐゴシック" charset="0"/>
                <a:cs typeface="ＭＳ Ｐゴシック" charset="0"/>
              </a:rPr>
              <a:t>Well tolerated </a:t>
            </a:r>
          </a:p>
          <a:p>
            <a:pPr marL="0" indent="0">
              <a:lnSpc>
                <a:spcPct val="90000"/>
              </a:lnSpc>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301122584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ln>
                  <a:solidFill>
                    <a:srgbClr val="0A4A44"/>
                  </a:solidFill>
                </a:ln>
              </a:rPr>
              <a:t>Faculty</a:t>
            </a:r>
            <a:endParaRPr lang="en-US" sz="4000" dirty="0">
              <a:ln>
                <a:solidFill>
                  <a:srgbClr val="0A4A44"/>
                </a:solidFill>
              </a:ln>
            </a:endParaRPr>
          </a:p>
        </p:txBody>
      </p:sp>
      <p:sp>
        <p:nvSpPr>
          <p:cNvPr id="6147" name="Content Placeholder 2"/>
          <p:cNvSpPr>
            <a:spLocks noGrp="1"/>
          </p:cNvSpPr>
          <p:nvPr>
            <p:ph idx="1"/>
          </p:nvPr>
        </p:nvSpPr>
        <p:spPr>
          <a:xfrm>
            <a:off x="228600" y="1828800"/>
            <a:ext cx="8686800" cy="4373563"/>
          </a:xfrm>
        </p:spPr>
        <p:txBody>
          <a:bodyPr>
            <a:normAutofit fontScale="92500" lnSpcReduction="10000"/>
          </a:bodyPr>
          <a:lstStyle/>
          <a:p>
            <a:pPr marL="0" indent="0">
              <a:lnSpc>
                <a:spcPct val="85000"/>
              </a:lnSpc>
              <a:buNone/>
              <a:defRPr/>
            </a:pPr>
            <a:r>
              <a:rPr lang="en-US" b="1" dirty="0" smtClean="0">
                <a:solidFill>
                  <a:schemeClr val="accent6">
                    <a:lumMod val="75000"/>
                  </a:schemeClr>
                </a:solidFill>
              </a:rPr>
              <a:t>Patricia </a:t>
            </a:r>
            <a:r>
              <a:rPr lang="en-US" b="1" dirty="0" smtClean="0">
                <a:solidFill>
                  <a:schemeClr val="accent6">
                    <a:lumMod val="75000"/>
                  </a:schemeClr>
                </a:solidFill>
              </a:rPr>
              <a:t>K. Coyle, MD, FAAN, FANA</a:t>
            </a:r>
          </a:p>
          <a:p>
            <a:pPr marL="0" indent="0">
              <a:lnSpc>
                <a:spcPct val="85000"/>
              </a:lnSpc>
              <a:buNone/>
              <a:defRPr/>
            </a:pPr>
            <a:r>
              <a:rPr lang="en-US" dirty="0" smtClean="0"/>
              <a:t>Professor and Vice Chair Clinical Affairs</a:t>
            </a:r>
          </a:p>
          <a:p>
            <a:pPr marL="0" indent="0">
              <a:lnSpc>
                <a:spcPct val="85000"/>
              </a:lnSpc>
              <a:buNone/>
              <a:defRPr/>
            </a:pPr>
            <a:r>
              <a:rPr lang="en-US" dirty="0" smtClean="0"/>
              <a:t>Director, MS Comprehensive Care Center</a:t>
            </a:r>
          </a:p>
          <a:p>
            <a:pPr marL="0" indent="0">
              <a:lnSpc>
                <a:spcPct val="85000"/>
              </a:lnSpc>
              <a:buNone/>
              <a:defRPr/>
            </a:pPr>
            <a:r>
              <a:rPr lang="en-US" dirty="0" smtClean="0"/>
              <a:t>Professor of Neurology</a:t>
            </a:r>
          </a:p>
          <a:p>
            <a:pPr marL="0" indent="0">
              <a:lnSpc>
                <a:spcPct val="85000"/>
              </a:lnSpc>
              <a:buNone/>
              <a:defRPr/>
            </a:pPr>
            <a:r>
              <a:rPr lang="en-US" dirty="0" smtClean="0"/>
              <a:t>SUNY at Stony Brook</a:t>
            </a:r>
          </a:p>
          <a:p>
            <a:pPr marL="0" indent="0">
              <a:lnSpc>
                <a:spcPct val="85000"/>
              </a:lnSpc>
              <a:buNone/>
              <a:defRPr/>
            </a:pPr>
            <a:r>
              <a:rPr lang="en-US" dirty="0" smtClean="0"/>
              <a:t>Stony Brook, </a:t>
            </a:r>
            <a:r>
              <a:rPr lang="en-US" dirty="0" smtClean="0"/>
              <a:t>NY</a:t>
            </a:r>
          </a:p>
          <a:p>
            <a:pPr marL="0" indent="0">
              <a:lnSpc>
                <a:spcPct val="85000"/>
              </a:lnSpc>
              <a:buNone/>
              <a:defRPr/>
            </a:pPr>
            <a:endParaRPr lang="en-US" b="1" dirty="0">
              <a:solidFill>
                <a:schemeClr val="accent6">
                  <a:lumMod val="75000"/>
                </a:schemeClr>
              </a:solidFill>
            </a:endParaRPr>
          </a:p>
          <a:p>
            <a:pPr marL="0" indent="0">
              <a:lnSpc>
                <a:spcPct val="85000"/>
              </a:lnSpc>
              <a:buNone/>
              <a:defRPr/>
            </a:pPr>
            <a:r>
              <a:rPr lang="en-US" b="1" dirty="0" smtClean="0">
                <a:solidFill>
                  <a:schemeClr val="accent6">
                    <a:lumMod val="75000"/>
                  </a:schemeClr>
                </a:solidFill>
              </a:rPr>
              <a:t>Amber Casteel</a:t>
            </a:r>
            <a:r>
              <a:rPr lang="en-US" b="1" dirty="0" smtClean="0">
                <a:solidFill>
                  <a:schemeClr val="accent6">
                    <a:lumMod val="75000"/>
                  </a:schemeClr>
                </a:solidFill>
              </a:rPr>
              <a:t>, RN, CCM</a:t>
            </a:r>
          </a:p>
          <a:p>
            <a:pPr marL="0" indent="0">
              <a:lnSpc>
                <a:spcPct val="85000"/>
              </a:lnSpc>
              <a:buNone/>
              <a:defRPr/>
            </a:pPr>
            <a:r>
              <a:rPr lang="en-US" dirty="0" smtClean="0"/>
              <a:t>Chattanooga Chapter CMSA President</a:t>
            </a:r>
          </a:p>
          <a:p>
            <a:pPr marL="0" indent="0">
              <a:lnSpc>
                <a:spcPct val="85000"/>
              </a:lnSpc>
              <a:buNone/>
              <a:defRPr/>
            </a:pPr>
            <a:r>
              <a:rPr lang="en-US" dirty="0" smtClean="0"/>
              <a:t>Chattanooga, TN</a:t>
            </a:r>
            <a:endParaRPr lang="en-US" dirty="0"/>
          </a:p>
          <a:p>
            <a:pPr>
              <a:spcBef>
                <a:spcPct val="0"/>
              </a:spcBef>
              <a:buFont typeface="Arial" charset="0"/>
              <a:buNone/>
              <a:defRPr/>
            </a:pPr>
            <a:endParaRPr lang="en-US" altLang="en-US" dirty="0" smtClean="0"/>
          </a:p>
        </p:txBody>
      </p:sp>
    </p:spTree>
    <p:extLst>
      <p:ext uri="{BB962C8B-B14F-4D97-AF65-F5344CB8AC3E}">
        <p14:creationId xmlns:p14="http://schemas.microsoft.com/office/powerpoint/2010/main" xmlns="" val="1690184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585612" y="1981200"/>
            <a:ext cx="8050388" cy="4114800"/>
          </a:xfrm>
        </p:spPr>
        <p:txBody>
          <a:bodyPr/>
          <a:lstStyle/>
          <a:p>
            <a:pPr marL="0" indent="0">
              <a:lnSpc>
                <a:spcPct val="90000"/>
              </a:lnSpc>
              <a:buFont typeface="Marlett" charset="0"/>
              <a:buNone/>
              <a:defRPr/>
            </a:pPr>
            <a:endParaRPr lang="en-US" sz="1000" u="sng" dirty="0" smtClean="0">
              <a:ea typeface="ＭＳ Ｐゴシック" charset="0"/>
              <a:cs typeface="ＭＳ Ｐゴシック" charset="0"/>
            </a:endParaRPr>
          </a:p>
          <a:p>
            <a:pPr marL="0" indent="0">
              <a:lnSpc>
                <a:spcPct val="90000"/>
              </a:lnSpc>
              <a:buFont typeface="Marlett" charset="0"/>
              <a:buNone/>
              <a:defRPr/>
            </a:pPr>
            <a:r>
              <a:rPr lang="en-US" sz="3200" b="1" dirty="0" smtClean="0">
                <a:solidFill>
                  <a:schemeClr val="accent6">
                    <a:lumMod val="75000"/>
                  </a:schemeClr>
                </a:solidFill>
                <a:ea typeface="ＭＳ Ｐゴシック" charset="0"/>
                <a:cs typeface="ＭＳ Ｐゴシック" charset="0"/>
              </a:rPr>
              <a:t>Cons</a:t>
            </a:r>
          </a:p>
          <a:p>
            <a:pPr marL="0" indent="0">
              <a:lnSpc>
                <a:spcPct val="90000"/>
              </a:lnSpc>
              <a:buFont typeface="Marlett" charset="0"/>
              <a:buNone/>
              <a:defRPr/>
            </a:pPr>
            <a:endParaRPr lang="en-US" sz="1800" u="sng" dirty="0" smtClean="0">
              <a:ea typeface="ＭＳ Ｐゴシック" charset="0"/>
              <a:cs typeface="ＭＳ Ｐゴシック" charset="0"/>
            </a:endParaRPr>
          </a:p>
          <a:p>
            <a:pPr>
              <a:lnSpc>
                <a:spcPct val="90000"/>
              </a:lnSpc>
              <a:defRPr/>
            </a:pPr>
            <a:r>
              <a:rPr lang="en-US" dirty="0" smtClean="0">
                <a:ea typeface="ＭＳ Ｐゴシック" charset="0"/>
                <a:cs typeface="ＭＳ Ｐゴシック" charset="0"/>
              </a:rPr>
              <a:t>Increased risk for progressive multifocal leukoencephalopathy (PML)</a:t>
            </a:r>
          </a:p>
          <a:p>
            <a:pPr marL="0" indent="0">
              <a:lnSpc>
                <a:spcPct val="90000"/>
              </a:lnSpc>
              <a:buFont typeface="Marlett" charset="0"/>
              <a:buNone/>
              <a:defRPr/>
            </a:pPr>
            <a:endParaRPr lang="en-US" sz="1050" dirty="0">
              <a:ea typeface="ＭＳ Ｐゴシック" charset="0"/>
              <a:cs typeface="ＭＳ Ｐゴシック" charset="0"/>
            </a:endParaRPr>
          </a:p>
          <a:p>
            <a:pPr marL="0" indent="0">
              <a:lnSpc>
                <a:spcPct val="90000"/>
              </a:lnSpc>
              <a:buFont typeface="Marlett" charset="0"/>
              <a:buNone/>
              <a:defRPr/>
            </a:pPr>
            <a:endParaRPr lang="en-US" sz="1600" dirty="0">
              <a:ea typeface="ＭＳ Ｐゴシック" charset="0"/>
              <a:cs typeface="ＭＳ Ｐゴシック" charset="0"/>
            </a:endParaRPr>
          </a:p>
        </p:txBody>
      </p:sp>
      <p:sp>
        <p:nvSpPr>
          <p:cNvPr id="34819" name="Rectangle 2"/>
          <p:cNvSpPr>
            <a:spLocks noGrp="1" noChangeArrowheads="1"/>
          </p:cNvSpPr>
          <p:nvPr>
            <p:ph type="title" idx="4294967295"/>
          </p:nvPr>
        </p:nvSpPr>
        <p:spPr>
          <a:xfrm>
            <a:off x="508000" y="152400"/>
            <a:ext cx="8229600" cy="1143000"/>
          </a:xfrm>
        </p:spPr>
        <p:txBody>
          <a:bodyPr/>
          <a:lstStyle/>
          <a:p>
            <a:r>
              <a:rPr lang="en-US" altLang="en-US" sz="4000" dirty="0" smtClean="0"/>
              <a:t>Second-Line </a:t>
            </a:r>
            <a:r>
              <a:rPr lang="en-US" altLang="en-US" sz="4000" dirty="0" err="1" smtClean="0"/>
              <a:t>Parenterals</a:t>
            </a:r>
            <a:r>
              <a:rPr lang="en-US" altLang="en-US" sz="4000" dirty="0" smtClean="0"/>
              <a:t/>
            </a:r>
            <a:br>
              <a:rPr lang="en-US" altLang="en-US" sz="4000" dirty="0" smtClean="0"/>
            </a:br>
            <a:r>
              <a:rPr lang="en-US" altLang="en-US" sz="2800" dirty="0" err="1" smtClean="0">
                <a:ea typeface="MS PGothic" pitchFamily="34" charset="-128"/>
              </a:rPr>
              <a:t>Natalizumab</a:t>
            </a:r>
            <a:endParaRPr lang="en-US" altLang="en-US" sz="2800" dirty="0" smtClean="0"/>
          </a:p>
        </p:txBody>
      </p:sp>
    </p:spTree>
    <p:extLst>
      <p:ext uri="{BB962C8B-B14F-4D97-AF65-F5344CB8AC3E}">
        <p14:creationId xmlns:p14="http://schemas.microsoft.com/office/powerpoint/2010/main" xmlns="" val="1522597448"/>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72533" y="76200"/>
            <a:ext cx="8229600" cy="1371600"/>
          </a:xfrm>
        </p:spPr>
        <p:txBody>
          <a:bodyPr/>
          <a:lstStyle/>
          <a:p>
            <a:r>
              <a:rPr lang="en-US" altLang="en-US" sz="4000" dirty="0" smtClean="0"/>
              <a:t>Second-Line </a:t>
            </a:r>
            <a:r>
              <a:rPr lang="en-US" altLang="en-US" sz="4000" dirty="0" err="1" smtClean="0"/>
              <a:t>Parenterals</a:t>
            </a:r>
            <a:r>
              <a:rPr lang="en-US" altLang="en-US" sz="4000" dirty="0" smtClean="0"/>
              <a:t/>
            </a:r>
            <a:br>
              <a:rPr lang="en-US" altLang="en-US" sz="4000" dirty="0" smtClean="0"/>
            </a:br>
            <a:r>
              <a:rPr lang="en-US" altLang="en-US" sz="2800" dirty="0" err="1" smtClean="0">
                <a:ea typeface="MS PGothic" pitchFamily="34" charset="-128"/>
              </a:rPr>
              <a:t>Mitoxantrone</a:t>
            </a:r>
            <a:r>
              <a:rPr lang="en-US" altLang="en-US" sz="2800" dirty="0" smtClean="0">
                <a:ea typeface="MS PGothic" pitchFamily="34" charset="-128"/>
              </a:rPr>
              <a:t> </a:t>
            </a:r>
            <a:endParaRPr lang="en-US" altLang="en-US" sz="3200" dirty="0" smtClean="0"/>
          </a:p>
        </p:txBody>
      </p:sp>
      <p:sp>
        <p:nvSpPr>
          <p:cNvPr id="7170" name="Rectangle 3"/>
          <p:cNvSpPr>
            <a:spLocks noGrp="1" noChangeArrowheads="1"/>
          </p:cNvSpPr>
          <p:nvPr>
            <p:ph type="body" idx="4294967295"/>
          </p:nvPr>
        </p:nvSpPr>
        <p:spPr>
          <a:xfrm>
            <a:off x="517879" y="1752600"/>
            <a:ext cx="8050388" cy="4114800"/>
          </a:xfrm>
        </p:spPr>
        <p:txBody>
          <a:bodyPr/>
          <a:lstStyle/>
          <a:p>
            <a:pPr marL="0" indent="0">
              <a:lnSpc>
                <a:spcPct val="90000"/>
              </a:lnSpc>
              <a:buFont typeface="Marlett" charset="0"/>
              <a:buNone/>
              <a:defRPr/>
            </a:pPr>
            <a:endParaRPr lang="en-US" sz="1000" u="sng" dirty="0" smtClean="0">
              <a:ea typeface="ＭＳ Ｐゴシック" charset="0"/>
              <a:cs typeface="ＭＳ Ｐゴシック" charset="0"/>
            </a:endParaRPr>
          </a:p>
          <a:p>
            <a:pPr marL="0" indent="0">
              <a:lnSpc>
                <a:spcPct val="90000"/>
              </a:lnSpc>
              <a:buFont typeface="Marlett" charset="0"/>
              <a:buNone/>
              <a:defRPr/>
            </a:pPr>
            <a:r>
              <a:rPr lang="en-US" sz="3200" b="1" dirty="0" smtClean="0">
                <a:solidFill>
                  <a:schemeClr val="accent6">
                    <a:lumMod val="75000"/>
                  </a:schemeClr>
                </a:solidFill>
                <a:ea typeface="ＭＳ Ｐゴシック" charset="0"/>
                <a:cs typeface="ＭＳ Ｐゴシック" charset="0"/>
              </a:rPr>
              <a:t>Pros</a:t>
            </a:r>
          </a:p>
          <a:p>
            <a:pPr marL="0" indent="0">
              <a:lnSpc>
                <a:spcPct val="90000"/>
              </a:lnSpc>
              <a:buFont typeface="Marlett" charset="0"/>
              <a:buNone/>
              <a:defRPr/>
            </a:pPr>
            <a:endParaRPr lang="en-US" sz="1800" u="sng" dirty="0" smtClean="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High efficacy</a:t>
            </a:r>
          </a:p>
          <a:p>
            <a:pPr marL="0" indent="0">
              <a:lnSpc>
                <a:spcPct val="90000"/>
              </a:lnSpc>
              <a:defRPr/>
            </a:pPr>
            <a:endParaRPr lang="en-US" sz="3200" dirty="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Assured compliance</a:t>
            </a:r>
          </a:p>
          <a:p>
            <a:pPr marL="0" indent="0">
              <a:lnSpc>
                <a:spcPct val="90000"/>
              </a:lnSpc>
              <a:defRPr/>
            </a:pPr>
            <a:endParaRPr lang="en-US" sz="3200" dirty="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Prolonged efficacy (induction agent)</a:t>
            </a:r>
          </a:p>
          <a:p>
            <a:pPr marL="0" indent="0">
              <a:lnSpc>
                <a:spcPct val="90000"/>
              </a:lnSpc>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2178315336"/>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517879" y="1981200"/>
            <a:ext cx="8321322" cy="4267200"/>
          </a:xfrm>
        </p:spPr>
        <p:txBody>
          <a:bodyPr>
            <a:normAutofit lnSpcReduction="10000"/>
          </a:bodyPr>
          <a:lstStyle/>
          <a:p>
            <a:pPr marL="0" indent="0">
              <a:lnSpc>
                <a:spcPct val="90000"/>
              </a:lnSpc>
              <a:buFont typeface="Marlett" charset="0"/>
              <a:buNone/>
              <a:defRPr/>
            </a:pPr>
            <a:r>
              <a:rPr lang="en-US" sz="3200" b="1" dirty="0" smtClean="0">
                <a:solidFill>
                  <a:schemeClr val="accent6">
                    <a:lumMod val="75000"/>
                  </a:schemeClr>
                </a:solidFill>
                <a:ea typeface="ＭＳ Ｐゴシック" charset="0"/>
                <a:cs typeface="ＭＳ Ｐゴシック" charset="0"/>
              </a:rPr>
              <a:t>Cons</a:t>
            </a:r>
          </a:p>
          <a:p>
            <a:pPr marL="0" indent="0">
              <a:lnSpc>
                <a:spcPct val="90000"/>
              </a:lnSpc>
              <a:buFont typeface="Marlett" charset="0"/>
              <a:buNone/>
              <a:defRPr/>
            </a:pPr>
            <a:endParaRPr lang="en-US" sz="1800" u="sng" dirty="0" smtClean="0">
              <a:ea typeface="ＭＳ Ｐゴシック" charset="0"/>
              <a:cs typeface="ＭＳ Ｐゴシック" charset="0"/>
            </a:endParaRPr>
          </a:p>
          <a:p>
            <a:pPr>
              <a:lnSpc>
                <a:spcPct val="90000"/>
              </a:lnSpc>
              <a:spcAft>
                <a:spcPts val="1200"/>
              </a:spcAft>
              <a:defRPr/>
            </a:pPr>
            <a:r>
              <a:rPr lang="en-US" sz="3200" dirty="0">
                <a:ea typeface="ＭＳ Ｐゴシック" charset="0"/>
                <a:cs typeface="ＭＳ Ｐゴシック" charset="0"/>
              </a:rPr>
              <a:t>No longer used for MS (in US)</a:t>
            </a:r>
          </a:p>
          <a:p>
            <a:pPr>
              <a:lnSpc>
                <a:spcPct val="90000"/>
              </a:lnSpc>
              <a:spcAft>
                <a:spcPts val="1200"/>
              </a:spcAft>
              <a:defRPr/>
            </a:pPr>
            <a:r>
              <a:rPr lang="en-US" sz="3200" dirty="0" smtClean="0">
                <a:ea typeface="ＭＳ Ｐゴシック" charset="0"/>
                <a:cs typeface="ＭＳ Ｐゴシック" charset="0"/>
              </a:rPr>
              <a:t>Associated </a:t>
            </a:r>
            <a:r>
              <a:rPr lang="en-US" sz="3200" dirty="0">
                <a:ea typeface="ＭＳ Ｐゴシック" charset="0"/>
                <a:cs typeface="ＭＳ Ｐゴシック" charset="0"/>
              </a:rPr>
              <a:t>with cardiomyopathy and treatment-related leukemia</a:t>
            </a:r>
          </a:p>
          <a:p>
            <a:pPr lvl="1">
              <a:lnSpc>
                <a:spcPct val="90000"/>
              </a:lnSpc>
              <a:spcAft>
                <a:spcPts val="1200"/>
              </a:spcAft>
              <a:defRPr/>
            </a:pPr>
            <a:r>
              <a:rPr lang="en-US" dirty="0">
                <a:ea typeface="ＭＳ Ｐゴシック" charset="0"/>
                <a:cs typeface="ＭＳ Ｐゴシック" charset="0"/>
              </a:rPr>
              <a:t>FDA recommends that patients who ever received mitoxantrone receive a yearly quantitative LVEF evaluation to detect late-occurring cardiac toxicity.</a:t>
            </a:r>
          </a:p>
          <a:p>
            <a:pPr marL="0" indent="0">
              <a:lnSpc>
                <a:spcPct val="90000"/>
              </a:lnSpc>
              <a:buFont typeface="Arial" charset="0"/>
              <a:buNone/>
              <a:defRPr/>
            </a:pPr>
            <a:r>
              <a:rPr lang="en-US" sz="1600" dirty="0">
                <a:ea typeface="ＭＳ Ｐゴシック" charset="0"/>
                <a:cs typeface="ＭＳ Ｐゴシック" charset="0"/>
              </a:rPr>
              <a:t>AML indicates acute myeloid leukemia; LVEF, left ventricular ejection fraction.</a:t>
            </a:r>
          </a:p>
          <a:p>
            <a:pPr marL="0" indent="0">
              <a:lnSpc>
                <a:spcPct val="90000"/>
              </a:lnSpc>
              <a:buFont typeface="Marlett" charset="0"/>
              <a:buNone/>
              <a:defRPr/>
            </a:pPr>
            <a:endParaRPr lang="en-US" sz="1050" dirty="0">
              <a:ea typeface="ＭＳ Ｐゴシック" charset="0"/>
              <a:cs typeface="ＭＳ Ｐゴシック" charset="0"/>
            </a:endParaRPr>
          </a:p>
          <a:p>
            <a:pPr marL="0" indent="0">
              <a:lnSpc>
                <a:spcPct val="90000"/>
              </a:lnSpc>
              <a:buFont typeface="Marlett" charset="0"/>
              <a:buNone/>
              <a:defRPr/>
            </a:pPr>
            <a:endParaRPr lang="en-US" sz="1600" dirty="0" smtClean="0">
              <a:ea typeface="ＭＳ Ｐゴシック" charset="0"/>
              <a:cs typeface="ＭＳ Ｐゴシック" charset="0"/>
            </a:endParaRPr>
          </a:p>
          <a:p>
            <a:pPr marL="0" indent="0">
              <a:lnSpc>
                <a:spcPct val="90000"/>
              </a:lnSpc>
              <a:buFont typeface="Marlett" charset="0"/>
              <a:buNone/>
              <a:defRPr/>
            </a:pPr>
            <a:endParaRPr lang="en-US" sz="1600" dirty="0" smtClean="0">
              <a:ea typeface="ＭＳ Ｐゴシック" charset="0"/>
              <a:cs typeface="ＭＳ Ｐゴシック" charset="0"/>
            </a:endParaRPr>
          </a:p>
          <a:p>
            <a:pPr marL="0" indent="0">
              <a:lnSpc>
                <a:spcPct val="90000"/>
              </a:lnSpc>
              <a:buFont typeface="Marlett" charset="0"/>
              <a:buNone/>
              <a:defRPr/>
            </a:pPr>
            <a:endParaRPr lang="en-US" sz="1600" dirty="0" smtClean="0">
              <a:ea typeface="ＭＳ Ｐゴシック" charset="0"/>
              <a:cs typeface="ＭＳ Ｐゴシック" charset="0"/>
            </a:endParaRPr>
          </a:p>
          <a:p>
            <a:pPr marL="0" indent="0">
              <a:lnSpc>
                <a:spcPct val="90000"/>
              </a:lnSpc>
              <a:buFont typeface="Marlett" charset="0"/>
              <a:buNone/>
              <a:defRPr/>
            </a:pPr>
            <a:endParaRPr lang="en-US" sz="1600" dirty="0" smtClean="0">
              <a:ea typeface="ＭＳ Ｐゴシック" charset="0"/>
              <a:cs typeface="ＭＳ Ｐゴシック" charset="0"/>
            </a:endParaRPr>
          </a:p>
        </p:txBody>
      </p:sp>
      <p:sp>
        <p:nvSpPr>
          <p:cNvPr id="36867" name="Rectangle 2"/>
          <p:cNvSpPr>
            <a:spLocks noGrp="1" noChangeArrowheads="1"/>
          </p:cNvSpPr>
          <p:nvPr>
            <p:ph type="title" idx="4294967295"/>
          </p:nvPr>
        </p:nvSpPr>
        <p:spPr>
          <a:xfrm>
            <a:off x="372533" y="152400"/>
            <a:ext cx="8229600" cy="1143000"/>
          </a:xfrm>
        </p:spPr>
        <p:txBody>
          <a:bodyPr/>
          <a:lstStyle/>
          <a:p>
            <a:r>
              <a:rPr lang="en-US" altLang="en-US" dirty="0" smtClean="0"/>
              <a:t>Second-Line </a:t>
            </a:r>
            <a:r>
              <a:rPr lang="en-US" altLang="en-US" dirty="0" err="1" smtClean="0"/>
              <a:t>Parenterals</a:t>
            </a:r>
            <a:r>
              <a:rPr lang="en-US" altLang="en-US" sz="4000" dirty="0" smtClean="0"/>
              <a:t/>
            </a:r>
            <a:br>
              <a:rPr lang="en-US" altLang="en-US" sz="4000" dirty="0" smtClean="0"/>
            </a:br>
            <a:r>
              <a:rPr lang="en-US" altLang="en-US" sz="2800" dirty="0" err="1" smtClean="0">
                <a:ea typeface="MS PGothic" pitchFamily="34" charset="-128"/>
              </a:rPr>
              <a:t>Mitoxantrone</a:t>
            </a:r>
            <a:endParaRPr lang="en-US" altLang="en-US" sz="3200" dirty="0" smtClean="0"/>
          </a:p>
        </p:txBody>
      </p:sp>
    </p:spTree>
    <p:extLst>
      <p:ext uri="{BB962C8B-B14F-4D97-AF65-F5344CB8AC3E}">
        <p14:creationId xmlns:p14="http://schemas.microsoft.com/office/powerpoint/2010/main" xmlns="" val="248932260"/>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 y="152400"/>
            <a:ext cx="9202003" cy="1265238"/>
          </a:xfrm>
        </p:spPr>
        <p:txBody>
          <a:bodyPr>
            <a:normAutofit/>
          </a:bodyPr>
          <a:lstStyle/>
          <a:p>
            <a:r>
              <a:rPr lang="en-US" altLang="en-US" dirty="0" smtClean="0"/>
              <a:t>Third-Line Parenteral </a:t>
            </a:r>
            <a:r>
              <a:rPr lang="en-US" altLang="en-US" sz="4000" dirty="0" smtClean="0"/>
              <a:t/>
            </a:r>
            <a:br>
              <a:rPr lang="en-US" altLang="en-US" sz="4000" dirty="0" smtClean="0"/>
            </a:br>
            <a:r>
              <a:rPr lang="en-US" altLang="en-US" sz="2800" dirty="0" smtClean="0"/>
              <a:t>Alemtuzumab</a:t>
            </a:r>
          </a:p>
        </p:txBody>
      </p:sp>
      <p:sp>
        <p:nvSpPr>
          <p:cNvPr id="22531" name="Rectangle 3"/>
          <p:cNvSpPr>
            <a:spLocks noGrp="1" noChangeArrowheads="1"/>
          </p:cNvSpPr>
          <p:nvPr>
            <p:ph type="body" idx="4294967295"/>
          </p:nvPr>
        </p:nvSpPr>
        <p:spPr>
          <a:xfrm>
            <a:off x="372533" y="1600200"/>
            <a:ext cx="8128000" cy="4495800"/>
          </a:xfrm>
        </p:spPr>
        <p:txBody>
          <a:bodyPr/>
          <a:lstStyle/>
          <a:p>
            <a:pPr marL="0" indent="0">
              <a:lnSpc>
                <a:spcPct val="90000"/>
              </a:lnSpc>
              <a:spcBef>
                <a:spcPts val="1200"/>
              </a:spcBef>
              <a:spcAft>
                <a:spcPts val="600"/>
              </a:spcAft>
              <a:buFont typeface="Marlett" pitchFamily="2" charset="2"/>
              <a:buNone/>
              <a:defRPr/>
            </a:pPr>
            <a:endParaRPr lang="en-US" sz="1600" dirty="0" smtClean="0"/>
          </a:p>
          <a:p>
            <a:pPr marL="287338" indent="-287338">
              <a:lnSpc>
                <a:spcPct val="90000"/>
              </a:lnSpc>
              <a:spcBef>
                <a:spcPts val="1200"/>
              </a:spcBef>
              <a:spcAft>
                <a:spcPts val="600"/>
              </a:spcAft>
              <a:defRPr/>
            </a:pPr>
            <a:r>
              <a:rPr lang="en-US" sz="3200" dirty="0" smtClean="0"/>
              <a:t>Humanized IgG1 kappa anti – CD52 monoclonal antibody</a:t>
            </a:r>
          </a:p>
          <a:p>
            <a:pPr marL="287338" indent="-287338">
              <a:lnSpc>
                <a:spcPct val="90000"/>
              </a:lnSpc>
              <a:spcBef>
                <a:spcPts val="1200"/>
              </a:spcBef>
              <a:spcAft>
                <a:spcPts val="600"/>
              </a:spcAft>
              <a:buFont typeface="Marlett" pitchFamily="2" charset="2"/>
              <a:buNone/>
              <a:defRPr/>
            </a:pPr>
            <a:endParaRPr lang="en-US" sz="3200" dirty="0" smtClean="0"/>
          </a:p>
          <a:p>
            <a:pPr marL="287338" indent="-287338">
              <a:lnSpc>
                <a:spcPct val="90000"/>
              </a:lnSpc>
              <a:spcBef>
                <a:spcPts val="1200"/>
              </a:spcBef>
              <a:spcAft>
                <a:spcPts val="600"/>
              </a:spcAft>
              <a:defRPr/>
            </a:pPr>
            <a:r>
              <a:rPr lang="en-US" sz="3200" dirty="0" smtClean="0"/>
              <a:t>Cytolytic antibody depletes T cells (CD4 more than CD8), and to a lesser extent B cells; NK cells; monocytes and dendritic cells</a:t>
            </a:r>
          </a:p>
          <a:p>
            <a:pPr marL="0" indent="0">
              <a:lnSpc>
                <a:spcPct val="90000"/>
              </a:lnSpc>
              <a:spcBef>
                <a:spcPts val="1200"/>
              </a:spcBef>
              <a:spcAft>
                <a:spcPts val="600"/>
              </a:spcAft>
              <a:buFont typeface="Marlett" pitchFamily="2" charset="2"/>
              <a:buNone/>
              <a:defRPr/>
            </a:pPr>
            <a:endParaRPr lang="en-US" sz="1100" dirty="0" smtClean="0"/>
          </a:p>
          <a:p>
            <a:pPr marL="0" indent="0">
              <a:lnSpc>
                <a:spcPct val="90000"/>
              </a:lnSpc>
              <a:spcBef>
                <a:spcPts val="1200"/>
              </a:spcBef>
              <a:spcAft>
                <a:spcPts val="600"/>
              </a:spcAft>
              <a:buFont typeface="Marlett" pitchFamily="2" charset="2"/>
              <a:buNone/>
              <a:defRPr/>
            </a:pPr>
            <a:endParaRPr lang="en-US" sz="1200" dirty="0" smtClean="0"/>
          </a:p>
          <a:p>
            <a:pPr marL="0" indent="0">
              <a:lnSpc>
                <a:spcPct val="90000"/>
              </a:lnSpc>
              <a:spcBef>
                <a:spcPts val="1200"/>
              </a:spcBef>
              <a:spcAft>
                <a:spcPts val="600"/>
              </a:spcAft>
              <a:buFont typeface="Marlett" pitchFamily="2" charset="2"/>
              <a:buNone/>
              <a:defRPr/>
            </a:pPr>
            <a:endParaRPr lang="en-US" sz="4000" dirty="0" smtClean="0"/>
          </a:p>
          <a:p>
            <a:pPr marL="0" indent="0">
              <a:lnSpc>
                <a:spcPct val="90000"/>
              </a:lnSpc>
              <a:spcBef>
                <a:spcPts val="1200"/>
              </a:spcBef>
              <a:spcAft>
                <a:spcPts val="600"/>
              </a:spcAft>
              <a:buFont typeface="Marlett" pitchFamily="2" charset="2"/>
              <a:buNone/>
              <a:defRPr/>
            </a:pPr>
            <a:endParaRPr lang="en-US" sz="4000" dirty="0" smtClean="0"/>
          </a:p>
          <a:p>
            <a:pPr marL="0" indent="0">
              <a:lnSpc>
                <a:spcPct val="90000"/>
              </a:lnSpc>
              <a:spcBef>
                <a:spcPts val="1200"/>
              </a:spcBef>
              <a:spcAft>
                <a:spcPts val="600"/>
              </a:spcAft>
              <a:buFont typeface="Marlett" pitchFamily="2" charset="2"/>
              <a:buNone/>
              <a:defRPr/>
            </a:pPr>
            <a:endParaRPr lang="en-US" sz="4000" dirty="0" smtClean="0"/>
          </a:p>
          <a:p>
            <a:pPr marL="0" indent="0">
              <a:lnSpc>
                <a:spcPct val="90000"/>
              </a:lnSpc>
              <a:spcBef>
                <a:spcPts val="1200"/>
              </a:spcBef>
              <a:spcAft>
                <a:spcPts val="600"/>
              </a:spcAft>
              <a:buFont typeface="Marlett" pitchFamily="2" charset="2"/>
              <a:buNone/>
              <a:defRPr/>
            </a:pPr>
            <a:endParaRPr lang="en-US" sz="1600" dirty="0" smtClean="0"/>
          </a:p>
        </p:txBody>
      </p:sp>
    </p:spTree>
    <p:extLst>
      <p:ext uri="{BB962C8B-B14F-4D97-AF65-F5344CB8AC3E}">
        <p14:creationId xmlns:p14="http://schemas.microsoft.com/office/powerpoint/2010/main" xmlns="" val="328303959"/>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altLang="en-US" dirty="0"/>
              <a:t>Third-Line Parenteral </a:t>
            </a:r>
            <a:br>
              <a:rPr lang="en-US" altLang="en-US" dirty="0"/>
            </a:br>
            <a:r>
              <a:rPr lang="en-US" altLang="en-US" sz="2800" dirty="0"/>
              <a:t>Alemtuzumab</a:t>
            </a:r>
            <a:endParaRPr lang="en-US" altLang="en-US" sz="4000" dirty="0" smtClean="0"/>
          </a:p>
        </p:txBody>
      </p:sp>
      <p:sp>
        <p:nvSpPr>
          <p:cNvPr id="23555" name="Rectangle 3"/>
          <p:cNvSpPr>
            <a:spLocks noGrp="1" noChangeArrowheads="1"/>
          </p:cNvSpPr>
          <p:nvPr>
            <p:ph type="body" idx="4294967295"/>
          </p:nvPr>
        </p:nvSpPr>
        <p:spPr>
          <a:xfrm>
            <a:off x="372533" y="1828800"/>
            <a:ext cx="8321323" cy="4648200"/>
          </a:xfrm>
        </p:spPr>
        <p:txBody>
          <a:bodyPr/>
          <a:lstStyle/>
          <a:p>
            <a:pPr marL="0" indent="0">
              <a:lnSpc>
                <a:spcPct val="90000"/>
              </a:lnSpc>
              <a:buFont typeface="Marlett" pitchFamily="2" charset="2"/>
              <a:buNone/>
              <a:defRPr/>
            </a:pPr>
            <a:endParaRPr lang="en-US" sz="1100" dirty="0" smtClean="0"/>
          </a:p>
          <a:p>
            <a:pPr marL="177800" indent="-177800">
              <a:lnSpc>
                <a:spcPct val="90000"/>
              </a:lnSpc>
              <a:defRPr/>
            </a:pPr>
            <a:r>
              <a:rPr lang="en-US" sz="3200" dirty="0" smtClean="0"/>
              <a:t>Treatment cycle involves five days of 12 mg/day IV in first year; three days of 12 mg/day IV in year two (given with IV methylprednisolone) </a:t>
            </a:r>
          </a:p>
          <a:p>
            <a:pPr marL="177800" indent="-177800">
              <a:lnSpc>
                <a:spcPct val="90000"/>
              </a:lnSpc>
              <a:buFont typeface="Marlett" pitchFamily="2" charset="2"/>
              <a:buNone/>
              <a:defRPr/>
            </a:pPr>
            <a:endParaRPr lang="en-US" sz="3200" dirty="0" smtClean="0"/>
          </a:p>
          <a:p>
            <a:pPr marL="177800" indent="-177800">
              <a:lnSpc>
                <a:spcPct val="90000"/>
              </a:lnSpc>
              <a:defRPr/>
            </a:pPr>
            <a:r>
              <a:rPr lang="en-US" sz="3200" dirty="0" smtClean="0"/>
              <a:t>This is induction strategy (effects last ≥ 5 yrs)</a:t>
            </a:r>
            <a:r>
              <a:rPr lang="en-US" sz="3200" baseline="30000" dirty="0" smtClean="0"/>
              <a:t>1</a:t>
            </a:r>
          </a:p>
          <a:p>
            <a:pPr marL="0" indent="0">
              <a:lnSpc>
                <a:spcPct val="90000"/>
              </a:lnSpc>
              <a:buFont typeface="Marlett" pitchFamily="2" charset="2"/>
              <a:buNone/>
              <a:defRPr/>
            </a:pPr>
            <a:endParaRPr lang="en-US" dirty="0" smtClean="0"/>
          </a:p>
          <a:p>
            <a:pPr marL="0" indent="0">
              <a:lnSpc>
                <a:spcPct val="90000"/>
              </a:lnSpc>
              <a:buFont typeface="Marlett" pitchFamily="2" charset="2"/>
              <a:buNone/>
              <a:defRPr/>
            </a:pPr>
            <a:endParaRPr lang="en-US" sz="2000" dirty="0" smtClean="0"/>
          </a:p>
          <a:p>
            <a:pPr marL="0" indent="0">
              <a:lnSpc>
                <a:spcPct val="90000"/>
              </a:lnSpc>
              <a:buFont typeface="Marlett" pitchFamily="2" charset="2"/>
              <a:buNone/>
              <a:defRPr/>
            </a:pPr>
            <a:endParaRPr lang="en-US" sz="1200" dirty="0" smtClean="0"/>
          </a:p>
          <a:p>
            <a:pPr marL="0" indent="0">
              <a:lnSpc>
                <a:spcPct val="90000"/>
              </a:lnSpc>
              <a:buFont typeface="Marlett" pitchFamily="2" charset="2"/>
              <a:buNone/>
              <a:defRPr/>
            </a:pPr>
            <a:endParaRPr lang="en-US" sz="1200" dirty="0" smtClean="0"/>
          </a:p>
          <a:p>
            <a:pPr marL="0" indent="0">
              <a:lnSpc>
                <a:spcPct val="90000"/>
              </a:lnSpc>
              <a:buFont typeface="Marlett" pitchFamily="2" charset="2"/>
              <a:buNone/>
              <a:defRPr/>
            </a:pPr>
            <a:endParaRPr lang="en-US" sz="1200" dirty="0" smtClean="0"/>
          </a:p>
          <a:p>
            <a:pPr marL="0" indent="0">
              <a:lnSpc>
                <a:spcPct val="90000"/>
              </a:lnSpc>
              <a:buFont typeface="Marlett" pitchFamily="2" charset="2"/>
              <a:buNone/>
              <a:defRPr/>
            </a:pPr>
            <a:r>
              <a:rPr lang="en-US" sz="1200" dirty="0" smtClean="0"/>
              <a:t>1]  Coles AJ, et al. </a:t>
            </a:r>
            <a:r>
              <a:rPr lang="en-US" sz="1200" i="1" dirty="0" smtClean="0"/>
              <a:t>Neurology</a:t>
            </a:r>
            <a:r>
              <a:rPr lang="en-US" sz="1200" dirty="0" smtClean="0"/>
              <a:t>. 2012;78:1069-1078.</a:t>
            </a:r>
          </a:p>
          <a:p>
            <a:pPr marL="0" indent="0">
              <a:lnSpc>
                <a:spcPct val="90000"/>
              </a:lnSpc>
              <a:buFont typeface="Marlett" pitchFamily="2" charset="2"/>
              <a:buNone/>
              <a:defRPr/>
            </a:pPr>
            <a:endParaRPr lang="en-US" sz="1200" dirty="0" smtClean="0"/>
          </a:p>
          <a:p>
            <a:pPr marL="0" indent="0">
              <a:lnSpc>
                <a:spcPct val="90000"/>
              </a:lnSpc>
              <a:buFont typeface="Marlett" pitchFamily="2" charset="2"/>
              <a:buNone/>
              <a:defRPr/>
            </a:pPr>
            <a:endParaRPr lang="en-US" sz="4000" dirty="0" smtClean="0"/>
          </a:p>
          <a:p>
            <a:pPr marL="0" indent="0">
              <a:lnSpc>
                <a:spcPct val="90000"/>
              </a:lnSpc>
              <a:buFont typeface="Marlett" pitchFamily="2" charset="2"/>
              <a:buNone/>
              <a:defRPr/>
            </a:pPr>
            <a:endParaRPr lang="en-US" sz="4000" dirty="0" smtClean="0"/>
          </a:p>
          <a:p>
            <a:pPr marL="0" indent="0">
              <a:lnSpc>
                <a:spcPct val="90000"/>
              </a:lnSpc>
              <a:buFont typeface="Marlett" pitchFamily="2" charset="2"/>
              <a:buNone/>
              <a:defRPr/>
            </a:pPr>
            <a:endParaRPr lang="en-US" sz="4000" dirty="0" smtClean="0"/>
          </a:p>
          <a:p>
            <a:pPr marL="0" indent="0">
              <a:lnSpc>
                <a:spcPct val="90000"/>
              </a:lnSpc>
              <a:buFont typeface="Marlett" pitchFamily="2" charset="2"/>
              <a:buNone/>
              <a:defRPr/>
            </a:pPr>
            <a:endParaRPr lang="en-US" sz="1600" dirty="0" smtClean="0"/>
          </a:p>
        </p:txBody>
      </p:sp>
    </p:spTree>
    <p:extLst>
      <p:ext uri="{BB962C8B-B14F-4D97-AF65-F5344CB8AC3E}">
        <p14:creationId xmlns:p14="http://schemas.microsoft.com/office/powerpoint/2010/main" xmlns="" val="259118770"/>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n>
                  <a:solidFill>
                    <a:srgbClr val="F79646">
                      <a:lumMod val="50000"/>
                    </a:srgbClr>
                  </a:solidFill>
                </a:ln>
                <a:solidFill>
                  <a:srgbClr val="F79646">
                    <a:lumMod val="75000"/>
                  </a:srgbClr>
                </a:solidFill>
                <a:latin typeface="Tahoma" panose="020B0604030504040204" pitchFamily="34" charset="0"/>
                <a:cs typeface="Tahoma" panose="020B0604030504040204" pitchFamily="34" charset="0"/>
              </a:rPr>
              <a:t>Third-Line Parenteral </a:t>
            </a:r>
            <a:br>
              <a:rPr lang="en-US" altLang="en-US" dirty="0">
                <a:ln>
                  <a:solidFill>
                    <a:srgbClr val="F79646">
                      <a:lumMod val="50000"/>
                    </a:srgbClr>
                  </a:solidFill>
                </a:ln>
                <a:solidFill>
                  <a:srgbClr val="F79646">
                    <a:lumMod val="75000"/>
                  </a:srgbClr>
                </a:solidFill>
                <a:latin typeface="Tahoma" panose="020B0604030504040204" pitchFamily="34" charset="0"/>
                <a:cs typeface="Tahoma" panose="020B0604030504040204" pitchFamily="34" charset="0"/>
              </a:rPr>
            </a:br>
            <a:r>
              <a:rPr lang="en-US" altLang="en-US" sz="2800" dirty="0">
                <a:ln>
                  <a:solidFill>
                    <a:srgbClr val="F79646">
                      <a:lumMod val="50000"/>
                    </a:srgbClr>
                  </a:solidFill>
                </a:ln>
                <a:solidFill>
                  <a:srgbClr val="F79646">
                    <a:lumMod val="75000"/>
                  </a:srgbClr>
                </a:solidFill>
                <a:latin typeface="Tahoma" panose="020B0604030504040204" pitchFamily="34" charset="0"/>
                <a:cs typeface="Tahoma" panose="020B0604030504040204" pitchFamily="34" charset="0"/>
              </a:rPr>
              <a:t>Alemtuzumab</a:t>
            </a:r>
            <a:endParaRPr lang="en-US" dirty="0"/>
          </a:p>
        </p:txBody>
      </p:sp>
      <p:sp>
        <p:nvSpPr>
          <p:cNvPr id="5" name="Rectangle 3"/>
          <p:cNvSpPr txBox="1">
            <a:spLocks noChangeArrowheads="1"/>
          </p:cNvSpPr>
          <p:nvPr/>
        </p:nvSpPr>
        <p:spPr bwMode="black">
          <a:xfrm>
            <a:off x="356019" y="1828800"/>
            <a:ext cx="81280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lumMod val="75000"/>
                </a:schemeClr>
              </a:buClr>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Clr>
                <a:schemeClr val="accent6">
                  <a:lumMod val="75000"/>
                </a:schemeClr>
              </a:buClr>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chemeClr val="accent6">
                  <a:lumMod val="75000"/>
                </a:schemeClr>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200"/>
              </a:spcBef>
              <a:spcAft>
                <a:spcPts val="600"/>
              </a:spcAft>
              <a:buNone/>
              <a:defRPr/>
            </a:pPr>
            <a:r>
              <a:rPr lang="en-US" b="1" dirty="0" smtClean="0">
                <a:solidFill>
                  <a:schemeClr val="accent6">
                    <a:lumMod val="75000"/>
                  </a:schemeClr>
                </a:solidFill>
                <a:ea typeface="ＭＳ Ｐゴシック" charset="0"/>
                <a:cs typeface="ＭＳ Ｐゴシック" charset="0"/>
              </a:rPr>
              <a:t>Pros</a:t>
            </a:r>
            <a:endParaRPr lang="en-US" dirty="0" smtClean="0"/>
          </a:p>
          <a:p>
            <a:pPr marL="287338" indent="-287338">
              <a:lnSpc>
                <a:spcPct val="90000"/>
              </a:lnSpc>
              <a:spcBef>
                <a:spcPts val="1200"/>
              </a:spcBef>
              <a:spcAft>
                <a:spcPts val="600"/>
              </a:spcAft>
              <a:defRPr/>
            </a:pPr>
            <a:r>
              <a:rPr lang="en-US" dirty="0" smtClean="0"/>
              <a:t>Assured compliance</a:t>
            </a:r>
          </a:p>
          <a:p>
            <a:pPr marL="287338" indent="-287338">
              <a:lnSpc>
                <a:spcPct val="90000"/>
              </a:lnSpc>
              <a:spcBef>
                <a:spcPts val="1200"/>
              </a:spcBef>
              <a:spcAft>
                <a:spcPts val="600"/>
              </a:spcAft>
              <a:defRPr/>
            </a:pPr>
            <a:endParaRPr lang="en-US" sz="1050" dirty="0" smtClean="0"/>
          </a:p>
          <a:p>
            <a:pPr marL="287338" indent="-287338">
              <a:lnSpc>
                <a:spcPct val="90000"/>
              </a:lnSpc>
              <a:spcBef>
                <a:spcPts val="1200"/>
              </a:spcBef>
              <a:spcAft>
                <a:spcPts val="600"/>
              </a:spcAft>
              <a:defRPr/>
            </a:pPr>
            <a:r>
              <a:rPr lang="en-US" dirty="0" smtClean="0"/>
              <a:t>Therapy over two years involves only 8 days</a:t>
            </a:r>
          </a:p>
          <a:p>
            <a:pPr marL="287338" indent="-287338">
              <a:lnSpc>
                <a:spcPct val="90000"/>
              </a:lnSpc>
              <a:spcBef>
                <a:spcPts val="1200"/>
              </a:spcBef>
              <a:spcAft>
                <a:spcPts val="600"/>
              </a:spcAft>
              <a:defRPr/>
            </a:pPr>
            <a:endParaRPr lang="en-US" sz="1050" dirty="0" smtClean="0"/>
          </a:p>
          <a:p>
            <a:pPr marL="287338" indent="-287338">
              <a:lnSpc>
                <a:spcPct val="90000"/>
              </a:lnSpc>
              <a:spcBef>
                <a:spcPts val="1200"/>
              </a:spcBef>
              <a:spcAft>
                <a:spcPts val="600"/>
              </a:spcAft>
              <a:defRPr/>
            </a:pPr>
            <a:r>
              <a:rPr lang="en-US" dirty="0" smtClean="0"/>
              <a:t>Long lasting effects/induction therapy</a:t>
            </a:r>
          </a:p>
          <a:p>
            <a:pPr marL="287338" indent="-287338">
              <a:lnSpc>
                <a:spcPct val="90000"/>
              </a:lnSpc>
              <a:spcBef>
                <a:spcPts val="1200"/>
              </a:spcBef>
              <a:spcAft>
                <a:spcPts val="600"/>
              </a:spcAft>
              <a:defRPr/>
            </a:pPr>
            <a:endParaRPr lang="en-US" sz="1050" dirty="0" smtClean="0"/>
          </a:p>
          <a:p>
            <a:pPr marL="287338" indent="-287338">
              <a:lnSpc>
                <a:spcPct val="90000"/>
              </a:lnSpc>
              <a:spcBef>
                <a:spcPts val="1200"/>
              </a:spcBef>
              <a:spcAft>
                <a:spcPts val="600"/>
              </a:spcAft>
              <a:defRPr/>
            </a:pPr>
            <a:r>
              <a:rPr lang="en-US" dirty="0" smtClean="0"/>
              <a:t>High efficacy</a:t>
            </a:r>
            <a:endParaRPr lang="en-US" sz="1100" dirty="0" smtClean="0"/>
          </a:p>
          <a:p>
            <a:pPr marL="0" indent="0">
              <a:lnSpc>
                <a:spcPct val="90000"/>
              </a:lnSpc>
              <a:spcBef>
                <a:spcPts val="1200"/>
              </a:spcBef>
              <a:spcAft>
                <a:spcPts val="600"/>
              </a:spcAft>
              <a:buFont typeface="Marlett" pitchFamily="2" charset="2"/>
              <a:buNone/>
              <a:defRPr/>
            </a:pPr>
            <a:endParaRPr lang="en-US" sz="1200" dirty="0" smtClean="0"/>
          </a:p>
          <a:p>
            <a:pPr marL="0" indent="0">
              <a:lnSpc>
                <a:spcPct val="90000"/>
              </a:lnSpc>
              <a:spcBef>
                <a:spcPts val="1200"/>
              </a:spcBef>
              <a:spcAft>
                <a:spcPts val="600"/>
              </a:spcAft>
              <a:buFont typeface="Marlett" pitchFamily="2" charset="2"/>
              <a:buNone/>
              <a:defRPr/>
            </a:pPr>
            <a:endParaRPr lang="en-US" sz="4000" dirty="0" smtClean="0"/>
          </a:p>
          <a:p>
            <a:pPr marL="0" indent="0">
              <a:lnSpc>
                <a:spcPct val="90000"/>
              </a:lnSpc>
              <a:spcBef>
                <a:spcPts val="1200"/>
              </a:spcBef>
              <a:spcAft>
                <a:spcPts val="600"/>
              </a:spcAft>
              <a:buFont typeface="Marlett" pitchFamily="2" charset="2"/>
              <a:buNone/>
              <a:defRPr/>
            </a:pPr>
            <a:endParaRPr lang="en-US" sz="4000" dirty="0" smtClean="0"/>
          </a:p>
          <a:p>
            <a:pPr marL="0" indent="0">
              <a:lnSpc>
                <a:spcPct val="90000"/>
              </a:lnSpc>
              <a:spcBef>
                <a:spcPts val="1200"/>
              </a:spcBef>
              <a:spcAft>
                <a:spcPts val="600"/>
              </a:spcAft>
              <a:buFont typeface="Marlett" pitchFamily="2" charset="2"/>
              <a:buNone/>
              <a:defRPr/>
            </a:pPr>
            <a:endParaRPr lang="en-US" sz="4000" dirty="0" smtClean="0"/>
          </a:p>
          <a:p>
            <a:pPr marL="0" indent="0">
              <a:lnSpc>
                <a:spcPct val="90000"/>
              </a:lnSpc>
              <a:spcBef>
                <a:spcPts val="1200"/>
              </a:spcBef>
              <a:spcAft>
                <a:spcPts val="600"/>
              </a:spcAft>
              <a:buFont typeface="Marlett" pitchFamily="2" charset="2"/>
              <a:buNone/>
              <a:defRPr/>
            </a:pPr>
            <a:endParaRPr lang="en-US" sz="1600" dirty="0" smtClean="0"/>
          </a:p>
        </p:txBody>
      </p:sp>
    </p:spTree>
    <p:extLst>
      <p:ext uri="{BB962C8B-B14F-4D97-AF65-F5344CB8AC3E}">
        <p14:creationId xmlns:p14="http://schemas.microsoft.com/office/powerpoint/2010/main" xmlns="" val="1473630810"/>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n>
                  <a:solidFill>
                    <a:srgbClr val="F79646">
                      <a:lumMod val="50000"/>
                    </a:srgbClr>
                  </a:solidFill>
                </a:ln>
                <a:solidFill>
                  <a:srgbClr val="F79646">
                    <a:lumMod val="75000"/>
                  </a:srgbClr>
                </a:solidFill>
                <a:latin typeface="Tahoma" panose="020B0604030504040204" pitchFamily="34" charset="0"/>
                <a:cs typeface="Tahoma" panose="020B0604030504040204" pitchFamily="34" charset="0"/>
              </a:rPr>
              <a:t>Third-Line Parenteral </a:t>
            </a:r>
            <a:br>
              <a:rPr lang="en-US" altLang="en-US" dirty="0">
                <a:ln>
                  <a:solidFill>
                    <a:srgbClr val="F79646">
                      <a:lumMod val="50000"/>
                    </a:srgbClr>
                  </a:solidFill>
                </a:ln>
                <a:solidFill>
                  <a:srgbClr val="F79646">
                    <a:lumMod val="75000"/>
                  </a:srgbClr>
                </a:solidFill>
                <a:latin typeface="Tahoma" panose="020B0604030504040204" pitchFamily="34" charset="0"/>
                <a:cs typeface="Tahoma" panose="020B0604030504040204" pitchFamily="34" charset="0"/>
              </a:rPr>
            </a:br>
            <a:r>
              <a:rPr lang="en-US" altLang="en-US" sz="2800" dirty="0">
                <a:ln>
                  <a:solidFill>
                    <a:srgbClr val="F79646">
                      <a:lumMod val="50000"/>
                    </a:srgbClr>
                  </a:solidFill>
                </a:ln>
                <a:solidFill>
                  <a:srgbClr val="F79646">
                    <a:lumMod val="75000"/>
                  </a:srgbClr>
                </a:solidFill>
                <a:latin typeface="Tahoma" panose="020B0604030504040204" pitchFamily="34" charset="0"/>
                <a:cs typeface="Tahoma" panose="020B0604030504040204" pitchFamily="34" charset="0"/>
              </a:rPr>
              <a:t>Alemtuzumab</a:t>
            </a:r>
            <a:endParaRPr lang="en-US" dirty="0"/>
          </a:p>
        </p:txBody>
      </p:sp>
      <p:sp>
        <p:nvSpPr>
          <p:cNvPr id="5" name="Rectangle 3"/>
          <p:cNvSpPr txBox="1">
            <a:spLocks noChangeArrowheads="1"/>
          </p:cNvSpPr>
          <p:nvPr/>
        </p:nvSpPr>
        <p:spPr bwMode="black">
          <a:xfrm>
            <a:off x="356019" y="1828800"/>
            <a:ext cx="81280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lumMod val="75000"/>
                </a:schemeClr>
              </a:buClr>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Clr>
                <a:schemeClr val="accent6">
                  <a:lumMod val="75000"/>
                </a:schemeClr>
              </a:buClr>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chemeClr val="accent6">
                  <a:lumMod val="75000"/>
                </a:schemeClr>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Clr>
                <a:schemeClr val="accent6">
                  <a:lumMod val="75000"/>
                </a:schemeClr>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200"/>
              </a:spcBef>
              <a:spcAft>
                <a:spcPts val="600"/>
              </a:spcAft>
              <a:buNone/>
              <a:defRPr/>
            </a:pPr>
            <a:r>
              <a:rPr lang="en-US" b="1" dirty="0" smtClean="0">
                <a:solidFill>
                  <a:schemeClr val="accent6">
                    <a:lumMod val="75000"/>
                  </a:schemeClr>
                </a:solidFill>
                <a:ea typeface="ＭＳ Ｐゴシック" charset="0"/>
                <a:cs typeface="ＭＳ Ｐゴシック" charset="0"/>
              </a:rPr>
              <a:t>Cons</a:t>
            </a:r>
            <a:endParaRPr lang="en-US" dirty="0" smtClean="0"/>
          </a:p>
          <a:p>
            <a:pPr marL="287338" indent="-287338">
              <a:lnSpc>
                <a:spcPct val="90000"/>
              </a:lnSpc>
              <a:spcBef>
                <a:spcPts val="1200"/>
              </a:spcBef>
              <a:spcAft>
                <a:spcPts val="600"/>
              </a:spcAft>
              <a:defRPr/>
            </a:pPr>
            <a:r>
              <a:rPr lang="en-US" dirty="0" smtClean="0"/>
              <a:t>Risks for autoimmune disorders (thyroid 36%, ITP 2%, kidney &lt;1%)</a:t>
            </a:r>
          </a:p>
          <a:p>
            <a:pPr marL="287338" indent="-287338">
              <a:lnSpc>
                <a:spcPct val="90000"/>
              </a:lnSpc>
              <a:spcBef>
                <a:spcPts val="1200"/>
              </a:spcBef>
              <a:spcAft>
                <a:spcPts val="600"/>
              </a:spcAft>
              <a:defRPr/>
            </a:pPr>
            <a:endParaRPr lang="en-US" sz="1050" dirty="0" smtClean="0"/>
          </a:p>
          <a:p>
            <a:pPr marL="287338" indent="-287338">
              <a:lnSpc>
                <a:spcPct val="90000"/>
              </a:lnSpc>
              <a:spcBef>
                <a:spcPts val="1200"/>
              </a:spcBef>
              <a:spcAft>
                <a:spcPts val="600"/>
              </a:spcAft>
              <a:defRPr/>
            </a:pPr>
            <a:r>
              <a:rPr lang="en-US" dirty="0" smtClean="0"/>
              <a:t>Monthly monitoring for 4 years after last treatment</a:t>
            </a:r>
          </a:p>
          <a:p>
            <a:pPr marL="287338" indent="-287338">
              <a:lnSpc>
                <a:spcPct val="90000"/>
              </a:lnSpc>
              <a:spcBef>
                <a:spcPts val="1200"/>
              </a:spcBef>
              <a:spcAft>
                <a:spcPts val="600"/>
              </a:spcAft>
              <a:defRPr/>
            </a:pPr>
            <a:endParaRPr lang="en-US" sz="1050" dirty="0" smtClean="0"/>
          </a:p>
          <a:p>
            <a:pPr marL="287338" indent="-287338">
              <a:lnSpc>
                <a:spcPct val="90000"/>
              </a:lnSpc>
              <a:spcBef>
                <a:spcPts val="1200"/>
              </a:spcBef>
              <a:spcAft>
                <a:spcPts val="600"/>
              </a:spcAft>
              <a:defRPr/>
            </a:pPr>
            <a:r>
              <a:rPr lang="en-US" dirty="0" smtClean="0"/>
              <a:t>Prolonged antiviral prophylaxis</a:t>
            </a:r>
            <a:endParaRPr lang="en-US" sz="4000" dirty="0" smtClean="0"/>
          </a:p>
        </p:txBody>
      </p:sp>
    </p:spTree>
    <p:extLst>
      <p:ext uri="{BB962C8B-B14F-4D97-AF65-F5344CB8AC3E}">
        <p14:creationId xmlns:p14="http://schemas.microsoft.com/office/powerpoint/2010/main" xmlns="" val="260932861"/>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04800" y="304800"/>
            <a:ext cx="8229600" cy="1143000"/>
          </a:xfrm>
        </p:spPr>
        <p:txBody>
          <a:bodyPr/>
          <a:lstStyle/>
          <a:p>
            <a:r>
              <a:rPr lang="en-US" altLang="en-US" sz="4000" dirty="0" smtClean="0"/>
              <a:t>First-Line Oral Agents</a:t>
            </a:r>
            <a:br>
              <a:rPr lang="en-US" altLang="en-US" sz="4000" dirty="0" smtClean="0"/>
            </a:br>
            <a:r>
              <a:rPr lang="en-US" altLang="en-US" sz="2800" dirty="0" err="1" smtClean="0"/>
              <a:t>Fingolimod</a:t>
            </a:r>
            <a:endParaRPr lang="en-US" altLang="en-US" sz="2800" dirty="0" smtClean="0"/>
          </a:p>
        </p:txBody>
      </p:sp>
      <p:sp>
        <p:nvSpPr>
          <p:cNvPr id="34819" name="Rectangle 3"/>
          <p:cNvSpPr>
            <a:spLocks noGrp="1" noChangeArrowheads="1"/>
          </p:cNvSpPr>
          <p:nvPr>
            <p:ph type="body" idx="4294967295"/>
          </p:nvPr>
        </p:nvSpPr>
        <p:spPr>
          <a:xfrm>
            <a:off x="389466" y="1828800"/>
            <a:ext cx="8060267" cy="4876800"/>
          </a:xfrm>
        </p:spPr>
        <p:txBody>
          <a:bodyPr>
            <a:normAutofit fontScale="92500" lnSpcReduction="10000"/>
          </a:bodyPr>
          <a:lstStyle/>
          <a:p>
            <a:pPr>
              <a:lnSpc>
                <a:spcPct val="90000"/>
              </a:lnSpc>
              <a:spcBef>
                <a:spcPts val="1800"/>
              </a:spcBef>
              <a:spcAft>
                <a:spcPts val="1800"/>
              </a:spcAft>
              <a:defRPr/>
            </a:pPr>
            <a:r>
              <a:rPr lang="en-US" dirty="0" smtClean="0"/>
              <a:t>0.5 mg PO daily (0.25 mg dose is being tested)</a:t>
            </a:r>
            <a:endParaRPr lang="en-US" dirty="0" smtClean="0">
              <a:solidFill>
                <a:schemeClr val="tx2">
                  <a:lumMod val="40000"/>
                  <a:lumOff val="60000"/>
                </a:schemeClr>
              </a:solidFill>
            </a:endParaRPr>
          </a:p>
          <a:p>
            <a:pPr>
              <a:lnSpc>
                <a:spcPct val="90000"/>
              </a:lnSpc>
              <a:spcBef>
                <a:spcPts val="1800"/>
              </a:spcBef>
              <a:spcAft>
                <a:spcPts val="1800"/>
              </a:spcAft>
              <a:defRPr/>
            </a:pPr>
            <a:r>
              <a:rPr lang="en-US" dirty="0" smtClean="0"/>
              <a:t>Sphingosine 1-phosphate receptor modulator (binds to receptor 1, and 3, 4, 5)</a:t>
            </a:r>
          </a:p>
          <a:p>
            <a:pPr>
              <a:lnSpc>
                <a:spcPct val="90000"/>
              </a:lnSpc>
              <a:spcBef>
                <a:spcPts val="1800"/>
              </a:spcBef>
              <a:spcAft>
                <a:spcPts val="1800"/>
              </a:spcAft>
              <a:defRPr/>
            </a:pPr>
            <a:r>
              <a:rPr lang="en-US" dirty="0" smtClean="0"/>
              <a:t>Phosphorylated product blocks ability of naïve and central memory T-cells to exit lymph nodes; CCR7- effector memory T-cells are not affected</a:t>
            </a:r>
          </a:p>
          <a:p>
            <a:pPr>
              <a:lnSpc>
                <a:spcPct val="90000"/>
              </a:lnSpc>
              <a:spcBef>
                <a:spcPts val="1800"/>
              </a:spcBef>
              <a:spcAft>
                <a:spcPts val="1800"/>
              </a:spcAft>
              <a:defRPr/>
            </a:pPr>
            <a:r>
              <a:rPr lang="en-US" dirty="0" smtClean="0"/>
              <a:t>Also enters CNS to potentially have direct effects</a:t>
            </a:r>
          </a:p>
          <a:p>
            <a:pPr>
              <a:lnSpc>
                <a:spcPct val="90000"/>
              </a:lnSpc>
              <a:spcBef>
                <a:spcPts val="1800"/>
              </a:spcBef>
              <a:spcAft>
                <a:spcPts val="1800"/>
              </a:spcAft>
              <a:defRPr/>
            </a:pPr>
            <a:r>
              <a:rPr lang="en-US" dirty="0" smtClean="0"/>
              <a:t>Cardiac, pulmonary, ocular concerns</a:t>
            </a:r>
            <a:endParaRPr lang="en-US" sz="4400" dirty="0" smtClean="0"/>
          </a:p>
        </p:txBody>
      </p:sp>
    </p:spTree>
    <p:extLst>
      <p:ext uri="{BB962C8B-B14F-4D97-AF65-F5344CB8AC3E}">
        <p14:creationId xmlns:p14="http://schemas.microsoft.com/office/powerpoint/2010/main" xmlns="" val="303244049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72533" y="152400"/>
            <a:ext cx="8229600" cy="1371600"/>
          </a:xfrm>
        </p:spPr>
        <p:txBody>
          <a:bodyPr/>
          <a:lstStyle/>
          <a:p>
            <a:r>
              <a:rPr lang="en-US" altLang="en-US" sz="4000" dirty="0" smtClean="0"/>
              <a:t>First-Line Oral Agents</a:t>
            </a:r>
            <a:br>
              <a:rPr lang="en-US" altLang="en-US" sz="4000" dirty="0" smtClean="0"/>
            </a:br>
            <a:r>
              <a:rPr lang="en-US" altLang="en-US" sz="2800" dirty="0" err="1" smtClean="0">
                <a:ea typeface="MS PGothic" pitchFamily="34" charset="-128"/>
              </a:rPr>
              <a:t>Teriflunomide</a:t>
            </a:r>
            <a:endParaRPr lang="en-US" altLang="en-US" sz="3200" dirty="0" smtClean="0"/>
          </a:p>
        </p:txBody>
      </p:sp>
      <p:sp>
        <p:nvSpPr>
          <p:cNvPr id="7170" name="Rectangle 3"/>
          <p:cNvSpPr>
            <a:spLocks noGrp="1" noChangeArrowheads="1"/>
          </p:cNvSpPr>
          <p:nvPr>
            <p:ph type="body" idx="4294967295"/>
          </p:nvPr>
        </p:nvSpPr>
        <p:spPr>
          <a:xfrm>
            <a:off x="508000" y="1752600"/>
            <a:ext cx="8195733" cy="5029200"/>
          </a:xfrm>
        </p:spPr>
        <p:txBody>
          <a:bodyPr>
            <a:normAutofit lnSpcReduction="10000"/>
          </a:bodyPr>
          <a:lstStyle/>
          <a:p>
            <a:pPr>
              <a:lnSpc>
                <a:spcPct val="90000"/>
              </a:lnSpc>
              <a:spcBef>
                <a:spcPts val="1800"/>
              </a:spcBef>
              <a:spcAft>
                <a:spcPts val="1200"/>
              </a:spcAft>
              <a:defRPr/>
            </a:pPr>
            <a:r>
              <a:rPr lang="en-US" sz="3200" dirty="0" smtClean="0">
                <a:ea typeface="ＭＳ Ｐゴシック" charset="0"/>
                <a:cs typeface="ＭＳ Ｐゴシック" charset="0"/>
              </a:rPr>
              <a:t>14 mg PO daily (7 mg also available)</a:t>
            </a:r>
          </a:p>
          <a:p>
            <a:pPr>
              <a:lnSpc>
                <a:spcPct val="90000"/>
              </a:lnSpc>
              <a:spcBef>
                <a:spcPts val="1800"/>
              </a:spcBef>
              <a:spcAft>
                <a:spcPts val="1200"/>
              </a:spcAft>
              <a:defRPr/>
            </a:pPr>
            <a:r>
              <a:rPr lang="en-US" dirty="0">
                <a:ea typeface="ＭＳ Ｐゴシック" charset="0"/>
                <a:cs typeface="ＭＳ Ｐゴシック" charset="0"/>
              </a:rPr>
              <a:t>Cytostatic rapidly dividing (activated) B and T lymphocytes </a:t>
            </a:r>
          </a:p>
          <a:p>
            <a:pPr>
              <a:lnSpc>
                <a:spcPct val="90000"/>
              </a:lnSpc>
              <a:spcBef>
                <a:spcPts val="1800"/>
              </a:spcBef>
              <a:spcAft>
                <a:spcPts val="1200"/>
              </a:spcAft>
              <a:defRPr/>
            </a:pPr>
            <a:r>
              <a:rPr lang="en-US" dirty="0" smtClean="0">
                <a:ea typeface="ＭＳ Ｐゴシック" charset="0"/>
                <a:cs typeface="ＭＳ Ｐゴシック" charset="0"/>
              </a:rPr>
              <a:t>No</a:t>
            </a:r>
            <a:r>
              <a:rPr lang="en-US" dirty="0" smtClean="0">
                <a:solidFill>
                  <a:srgbClr val="FFFF00"/>
                </a:solidFill>
                <a:ea typeface="ＭＳ Ｐゴシック" charset="0"/>
                <a:cs typeface="ＭＳ Ｐゴシック" charset="0"/>
              </a:rPr>
              <a:t> </a:t>
            </a:r>
            <a:r>
              <a:rPr lang="en-US" dirty="0" smtClean="0">
                <a:ea typeface="ＭＳ Ｐゴシック" charset="0"/>
                <a:cs typeface="ＭＳ Ｐゴシック" charset="0"/>
              </a:rPr>
              <a:t>affect </a:t>
            </a:r>
            <a:r>
              <a:rPr lang="en-US" dirty="0">
                <a:ea typeface="ＭＳ Ｐゴシック" charset="0"/>
                <a:cs typeface="ＭＳ Ｐゴシック" charset="0"/>
              </a:rPr>
              <a:t>on resting or slowly dividing lymphocytes</a:t>
            </a:r>
          </a:p>
          <a:p>
            <a:pPr>
              <a:lnSpc>
                <a:spcPct val="90000"/>
              </a:lnSpc>
              <a:spcBef>
                <a:spcPts val="1800"/>
              </a:spcBef>
              <a:spcAft>
                <a:spcPts val="1200"/>
              </a:spcAft>
              <a:defRPr/>
            </a:pPr>
            <a:r>
              <a:rPr lang="en-US" sz="3200" dirty="0" smtClean="0">
                <a:ea typeface="ＭＳ Ｐゴシック" charset="0"/>
                <a:cs typeface="ＭＳ Ｐゴシック" charset="0"/>
              </a:rPr>
              <a:t>Active ingredient of leflunomide (treatment for RA and psoriatic arthritis)</a:t>
            </a:r>
          </a:p>
          <a:p>
            <a:pPr>
              <a:lnSpc>
                <a:spcPct val="90000"/>
              </a:lnSpc>
              <a:spcBef>
                <a:spcPts val="1800"/>
              </a:spcBef>
              <a:spcAft>
                <a:spcPts val="1200"/>
              </a:spcAft>
              <a:defRPr/>
            </a:pPr>
            <a:r>
              <a:rPr lang="en-US" dirty="0" smtClean="0">
                <a:ea typeface="ＭＳ Ｐゴシック" charset="0"/>
                <a:cs typeface="ＭＳ Ｐゴシック" charset="0"/>
              </a:rPr>
              <a:t>Pregnancy, hair thinning concerns</a:t>
            </a:r>
            <a:endParaRPr lang="en-US" sz="4000" dirty="0" smtClean="0">
              <a:ea typeface="ＭＳ Ｐゴシック" charset="0"/>
              <a:cs typeface="ＭＳ Ｐゴシック" charset="0"/>
            </a:endParaRPr>
          </a:p>
        </p:txBody>
      </p:sp>
    </p:spTree>
    <p:extLst>
      <p:ext uri="{BB962C8B-B14F-4D97-AF65-F5344CB8AC3E}">
        <p14:creationId xmlns:p14="http://schemas.microsoft.com/office/powerpoint/2010/main" xmlns="" val="2219385591"/>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04800" y="152400"/>
            <a:ext cx="8229600" cy="1143000"/>
          </a:xfrm>
        </p:spPr>
        <p:txBody>
          <a:bodyPr/>
          <a:lstStyle/>
          <a:p>
            <a:r>
              <a:rPr lang="en-US" altLang="en-US" sz="4000" dirty="0" smtClean="0"/>
              <a:t>First-Line Oral Agents</a:t>
            </a:r>
            <a:br>
              <a:rPr lang="en-US" altLang="en-US" sz="4000" dirty="0" smtClean="0"/>
            </a:br>
            <a:r>
              <a:rPr lang="en-US" altLang="en-US" sz="2800" dirty="0">
                <a:ea typeface="MS PGothic" pitchFamily="34" charset="-128"/>
              </a:rPr>
              <a:t>D</a:t>
            </a:r>
            <a:r>
              <a:rPr lang="en-US" altLang="en-US" sz="2800" dirty="0" smtClean="0">
                <a:ea typeface="MS PGothic" pitchFamily="34" charset="-128"/>
              </a:rPr>
              <a:t>imethyl </a:t>
            </a:r>
            <a:r>
              <a:rPr lang="en-US" altLang="en-US" sz="2800" dirty="0" err="1" smtClean="0">
                <a:ea typeface="MS PGothic" pitchFamily="34" charset="-128"/>
              </a:rPr>
              <a:t>fumarate</a:t>
            </a:r>
            <a:endParaRPr lang="en-US" altLang="en-US" sz="3200" dirty="0" smtClean="0"/>
          </a:p>
        </p:txBody>
      </p:sp>
      <p:sp>
        <p:nvSpPr>
          <p:cNvPr id="7170" name="Rectangle 3"/>
          <p:cNvSpPr>
            <a:spLocks noGrp="1" noChangeArrowheads="1"/>
          </p:cNvSpPr>
          <p:nvPr>
            <p:ph type="body" idx="4294967295"/>
          </p:nvPr>
        </p:nvSpPr>
        <p:spPr>
          <a:xfrm>
            <a:off x="372533" y="1981200"/>
            <a:ext cx="8060267" cy="4724400"/>
          </a:xfrm>
        </p:spPr>
        <p:txBody>
          <a:bodyPr>
            <a:normAutofit/>
          </a:bodyPr>
          <a:lstStyle/>
          <a:p>
            <a:pPr>
              <a:lnSpc>
                <a:spcPct val="90000"/>
              </a:lnSpc>
              <a:spcAft>
                <a:spcPts val="1800"/>
              </a:spcAft>
              <a:defRPr/>
            </a:pPr>
            <a:r>
              <a:rPr lang="en-US" sz="3200" dirty="0" smtClean="0">
                <a:ea typeface="ＭＳ Ｐゴシック" charset="0"/>
                <a:cs typeface="ＭＳ Ｐゴシック" charset="0"/>
              </a:rPr>
              <a:t>240 mg PO twice a day</a:t>
            </a:r>
          </a:p>
          <a:p>
            <a:pPr>
              <a:lnSpc>
                <a:spcPct val="90000"/>
              </a:lnSpc>
              <a:spcAft>
                <a:spcPts val="1800"/>
              </a:spcAft>
              <a:defRPr/>
            </a:pPr>
            <a:r>
              <a:rPr lang="en-US" sz="3200" dirty="0" smtClean="0">
                <a:ea typeface="ＭＳ Ｐゴシック" charset="0"/>
                <a:cs typeface="ＭＳ Ｐゴシック" charset="0"/>
              </a:rPr>
              <a:t>Fumaric acid (citric acid energy cycle) ester</a:t>
            </a:r>
          </a:p>
          <a:p>
            <a:pPr>
              <a:lnSpc>
                <a:spcPct val="90000"/>
              </a:lnSpc>
              <a:spcAft>
                <a:spcPts val="1800"/>
              </a:spcAft>
              <a:defRPr/>
            </a:pPr>
            <a:r>
              <a:rPr lang="en-US" sz="3200" dirty="0" smtClean="0">
                <a:ea typeface="ＭＳ Ｐゴシック" charset="0"/>
                <a:cs typeface="ＭＳ Ｐゴシック" charset="0"/>
              </a:rPr>
              <a:t>Affects Nrf2 oxidative stress, direct effects on lymphocytes and dendritic cells</a:t>
            </a:r>
          </a:p>
          <a:p>
            <a:pPr>
              <a:lnSpc>
                <a:spcPct val="90000"/>
              </a:lnSpc>
              <a:spcAft>
                <a:spcPts val="1800"/>
              </a:spcAft>
              <a:defRPr/>
            </a:pPr>
            <a:r>
              <a:rPr lang="en-US" sz="3200" dirty="0" smtClean="0">
                <a:ea typeface="ＭＳ Ｐゴシック" charset="0"/>
                <a:cs typeface="ＭＳ Ｐゴシック" charset="0"/>
              </a:rPr>
              <a:t>One of two key components of psoriasis product in Germany </a:t>
            </a:r>
          </a:p>
          <a:p>
            <a:pPr>
              <a:lnSpc>
                <a:spcPct val="90000"/>
              </a:lnSpc>
              <a:spcAft>
                <a:spcPts val="1800"/>
              </a:spcAft>
              <a:defRPr/>
            </a:pPr>
            <a:r>
              <a:rPr lang="en-US" dirty="0" smtClean="0">
                <a:ea typeface="ＭＳ Ｐゴシック" charset="0"/>
                <a:cs typeface="ＭＳ Ｐゴシック" charset="0"/>
              </a:rPr>
              <a:t>Gastrointestinal, flushing concerns</a:t>
            </a:r>
            <a:endParaRPr lang="en-US" sz="3200" dirty="0" smtClean="0">
              <a:ea typeface="ＭＳ Ｐゴシック" charset="0"/>
              <a:cs typeface="ＭＳ Ｐゴシック" charset="0"/>
            </a:endParaRPr>
          </a:p>
          <a:p>
            <a:pPr marL="0" indent="0">
              <a:lnSpc>
                <a:spcPct val="90000"/>
              </a:lnSpc>
              <a:spcAft>
                <a:spcPts val="1800"/>
              </a:spcAft>
              <a:buFont typeface="Marlett" charset="0"/>
              <a:buNone/>
              <a:defRPr/>
            </a:pPr>
            <a:endParaRPr lang="en-US" sz="3200" dirty="0">
              <a:ea typeface="ＭＳ Ｐゴシック" charset="0"/>
              <a:cs typeface="ＭＳ Ｐゴシック" charset="0"/>
            </a:endParaRPr>
          </a:p>
          <a:p>
            <a:pPr marL="0" indent="0">
              <a:lnSpc>
                <a:spcPct val="90000"/>
              </a:lnSpc>
              <a:spcAft>
                <a:spcPts val="1800"/>
              </a:spcAft>
              <a:buFont typeface="Marlett" charset="0"/>
              <a:buNone/>
              <a:defRPr/>
            </a:pPr>
            <a:endParaRPr lang="en-US" sz="3200" dirty="0">
              <a:ea typeface="ＭＳ Ｐゴシック" charset="0"/>
              <a:cs typeface="ＭＳ Ｐゴシック" charset="0"/>
            </a:endParaRPr>
          </a:p>
          <a:p>
            <a:pPr marL="0" indent="0">
              <a:lnSpc>
                <a:spcPct val="90000"/>
              </a:lnSpc>
              <a:spcAft>
                <a:spcPts val="1800"/>
              </a:spcAft>
              <a:buFont typeface="Marlett" charset="0"/>
              <a:buNone/>
              <a:defRPr/>
            </a:pPr>
            <a:endParaRPr lang="en-US" sz="3200" dirty="0">
              <a:ea typeface="ＭＳ Ｐゴシック" charset="0"/>
              <a:cs typeface="ＭＳ Ｐゴシック" charset="0"/>
            </a:endParaRPr>
          </a:p>
          <a:p>
            <a:pPr marL="0" indent="0">
              <a:lnSpc>
                <a:spcPct val="90000"/>
              </a:lnSpc>
              <a:spcAft>
                <a:spcPts val="1800"/>
              </a:spcAft>
              <a:buFont typeface="Marlett" charset="0"/>
              <a:buNone/>
              <a:defRPr/>
            </a:pPr>
            <a:endParaRPr lang="en-US" sz="3200" dirty="0" smtClean="0">
              <a:ea typeface="ＭＳ Ｐゴシック" charset="0"/>
              <a:cs typeface="ＭＳ Ｐゴシック" charset="0"/>
            </a:endParaRPr>
          </a:p>
          <a:p>
            <a:pPr marL="0" indent="0">
              <a:lnSpc>
                <a:spcPct val="90000"/>
              </a:lnSpc>
              <a:spcAft>
                <a:spcPts val="1800"/>
              </a:spcAft>
              <a:buFont typeface="Marlett" charset="0"/>
              <a:buNone/>
              <a:defRPr/>
            </a:pPr>
            <a:endParaRPr lang="en-US" sz="3200" dirty="0">
              <a:ea typeface="ＭＳ Ｐゴシック" charset="0"/>
              <a:cs typeface="ＭＳ Ｐゴシック" charset="0"/>
            </a:endParaRPr>
          </a:p>
        </p:txBody>
      </p:sp>
    </p:spTree>
    <p:extLst>
      <p:ext uri="{BB962C8B-B14F-4D97-AF65-F5344CB8AC3E}">
        <p14:creationId xmlns:p14="http://schemas.microsoft.com/office/powerpoint/2010/main" xmlns="" val="312785980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sz="4000" dirty="0" smtClean="0">
                <a:ln>
                  <a:solidFill>
                    <a:schemeClr val="accent5">
                      <a:lumMod val="50000"/>
                    </a:schemeClr>
                  </a:solidFill>
                </a:ln>
              </a:rPr>
              <a:t>Agenda</a:t>
            </a:r>
          </a:p>
        </p:txBody>
      </p:sp>
      <p:sp>
        <p:nvSpPr>
          <p:cNvPr id="3" name="Content Placeholder 2"/>
          <p:cNvSpPr>
            <a:spLocks noGrp="1"/>
          </p:cNvSpPr>
          <p:nvPr>
            <p:ph idx="1"/>
          </p:nvPr>
        </p:nvSpPr>
        <p:spPr>
          <a:xfrm>
            <a:off x="0" y="1722437"/>
            <a:ext cx="8686800" cy="4525963"/>
          </a:xfrm>
        </p:spPr>
        <p:txBody>
          <a:bodyPr>
            <a:normAutofit fontScale="77500" lnSpcReduction="20000"/>
          </a:bodyPr>
          <a:lstStyle/>
          <a:p>
            <a:pPr>
              <a:spcBef>
                <a:spcPts val="1200"/>
              </a:spcBef>
              <a:spcAft>
                <a:spcPts val="1200"/>
              </a:spcAft>
              <a:buFont typeface="Arial" charset="0"/>
              <a:buNone/>
              <a:defRPr/>
            </a:pPr>
            <a:r>
              <a:rPr lang="en-US" dirty="0" smtClean="0"/>
              <a:t>	I	Review updated data on the burden of MS, including 	patients, families, employers, and the health care system</a:t>
            </a:r>
          </a:p>
          <a:p>
            <a:pPr>
              <a:spcBef>
                <a:spcPts val="1200"/>
              </a:spcBef>
              <a:spcAft>
                <a:spcPts val="1200"/>
              </a:spcAft>
              <a:buFont typeface="Arial" charset="0"/>
              <a:buNone/>
              <a:defRPr/>
            </a:pPr>
            <a:r>
              <a:rPr lang="en-US" dirty="0" smtClean="0"/>
              <a:t>	II 	Discussion of new and emerging therapies for the 	treatment and symptom management of MS</a:t>
            </a:r>
          </a:p>
          <a:p>
            <a:pPr>
              <a:spcBef>
                <a:spcPts val="1200"/>
              </a:spcBef>
              <a:spcAft>
                <a:spcPts val="1200"/>
              </a:spcAft>
              <a:buFont typeface="Arial" charset="0"/>
              <a:buNone/>
              <a:defRPr/>
            </a:pPr>
            <a:r>
              <a:rPr lang="en-US" dirty="0" smtClean="0"/>
              <a:t>	III 	Case Scenarios: Patient-centered treatment and 	management approaches from a neurologist’s perspective</a:t>
            </a:r>
          </a:p>
          <a:p>
            <a:pPr>
              <a:spcBef>
                <a:spcPts val="1200"/>
              </a:spcBef>
              <a:spcAft>
                <a:spcPts val="1200"/>
              </a:spcAft>
              <a:buFont typeface="Arial" charset="0"/>
              <a:buNone/>
              <a:defRPr/>
            </a:pPr>
            <a:r>
              <a:rPr lang="en-US" dirty="0" smtClean="0"/>
              <a:t>	IV 	Review of effective management strategies for improving 	overall outcomes from the case manager’s perspective 	based on evolving interventions and total cost of care</a:t>
            </a:r>
          </a:p>
          <a:p>
            <a:pPr>
              <a:spcBef>
                <a:spcPts val="1200"/>
              </a:spcBef>
              <a:spcAft>
                <a:spcPts val="1200"/>
              </a:spcAft>
              <a:buFont typeface="Arial" charset="0"/>
              <a:buNone/>
              <a:defRPr/>
            </a:pPr>
            <a:r>
              <a:rPr lang="en-US" dirty="0" smtClean="0"/>
              <a:t>	V 	Summary and Q&amp;A</a:t>
            </a:r>
            <a:endParaRPr lang="en-US" dirty="0"/>
          </a:p>
        </p:txBody>
      </p:sp>
    </p:spTree>
    <p:extLst>
      <p:ext uri="{BB962C8B-B14F-4D97-AF65-F5344CB8AC3E}">
        <p14:creationId xmlns:p14="http://schemas.microsoft.com/office/powerpoint/2010/main" xmlns="" val="1030554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US" altLang="en-US" sz="4000" smtClean="0"/>
              <a:t>First-Line Orals</a:t>
            </a:r>
          </a:p>
        </p:txBody>
      </p:sp>
      <p:sp>
        <p:nvSpPr>
          <p:cNvPr id="7170" name="Rectangle 3"/>
          <p:cNvSpPr>
            <a:spLocks noGrp="1" noChangeArrowheads="1"/>
          </p:cNvSpPr>
          <p:nvPr>
            <p:ph type="body" idx="4294967295"/>
          </p:nvPr>
        </p:nvSpPr>
        <p:spPr>
          <a:xfrm>
            <a:off x="517879" y="1828800"/>
            <a:ext cx="8321322" cy="4114800"/>
          </a:xfrm>
        </p:spPr>
        <p:txBody>
          <a:bodyPr/>
          <a:lstStyle/>
          <a:p>
            <a:pPr marL="0" indent="0">
              <a:lnSpc>
                <a:spcPct val="90000"/>
              </a:lnSpc>
              <a:buFont typeface="Marlett" charset="0"/>
              <a:buNone/>
              <a:defRPr/>
            </a:pPr>
            <a:r>
              <a:rPr lang="en-US" sz="3200" b="1" dirty="0" smtClean="0">
                <a:solidFill>
                  <a:schemeClr val="accent6">
                    <a:lumMod val="75000"/>
                  </a:schemeClr>
                </a:solidFill>
                <a:ea typeface="ＭＳ Ｐゴシック" charset="0"/>
                <a:cs typeface="ＭＳ Ｐゴシック" charset="0"/>
              </a:rPr>
              <a:t>Pros</a:t>
            </a:r>
          </a:p>
          <a:p>
            <a:pPr marL="0" indent="0">
              <a:lnSpc>
                <a:spcPct val="90000"/>
              </a:lnSpc>
              <a:buFont typeface="Marlett" charset="0"/>
              <a:buNone/>
              <a:defRPr/>
            </a:pPr>
            <a:endParaRPr lang="en-US" sz="2000" u="sng" dirty="0" smtClean="0">
              <a:ea typeface="ＭＳ Ｐゴシック" charset="0"/>
              <a:cs typeface="ＭＳ Ｐゴシック" charset="0"/>
            </a:endParaRPr>
          </a:p>
          <a:p>
            <a:pPr>
              <a:lnSpc>
                <a:spcPct val="90000"/>
              </a:lnSpc>
              <a:spcAft>
                <a:spcPts val="1800"/>
              </a:spcAft>
              <a:defRPr/>
            </a:pPr>
            <a:r>
              <a:rPr lang="en-US" dirty="0" smtClean="0">
                <a:ea typeface="ＭＳ Ｐゴシック" charset="0"/>
                <a:cs typeface="ＭＳ Ｐゴシック" charset="0"/>
              </a:rPr>
              <a:t>Oral convenience </a:t>
            </a:r>
          </a:p>
          <a:p>
            <a:pPr marL="0" indent="0">
              <a:lnSpc>
                <a:spcPct val="90000"/>
              </a:lnSpc>
              <a:spcAft>
                <a:spcPts val="1800"/>
              </a:spcAft>
              <a:defRPr/>
            </a:pPr>
            <a:endParaRPr lang="en-US" sz="1100" dirty="0">
              <a:ea typeface="ＭＳ Ｐゴシック" charset="0"/>
              <a:cs typeface="ＭＳ Ｐゴシック" charset="0"/>
            </a:endParaRPr>
          </a:p>
          <a:p>
            <a:pPr>
              <a:lnSpc>
                <a:spcPct val="90000"/>
              </a:lnSpc>
              <a:spcAft>
                <a:spcPts val="1800"/>
              </a:spcAft>
              <a:defRPr/>
            </a:pPr>
            <a:r>
              <a:rPr lang="en-US" dirty="0" smtClean="0">
                <a:ea typeface="ＭＳ Ｐゴシック" charset="0"/>
                <a:cs typeface="ＭＳ Ｐゴシック" charset="0"/>
              </a:rPr>
              <a:t>Very good efficacy </a:t>
            </a:r>
          </a:p>
          <a:p>
            <a:pPr marL="0" indent="0">
              <a:lnSpc>
                <a:spcPct val="90000"/>
              </a:lnSpc>
              <a:spcAft>
                <a:spcPts val="1800"/>
              </a:spcAft>
              <a:defRPr/>
            </a:pPr>
            <a:endParaRPr lang="en-US" sz="1100" dirty="0">
              <a:ea typeface="ＭＳ Ｐゴシック" charset="0"/>
              <a:cs typeface="ＭＳ Ｐゴシック" charset="0"/>
            </a:endParaRPr>
          </a:p>
          <a:p>
            <a:pPr>
              <a:lnSpc>
                <a:spcPct val="90000"/>
              </a:lnSpc>
              <a:spcAft>
                <a:spcPts val="1800"/>
              </a:spcAft>
              <a:defRPr/>
            </a:pPr>
            <a:r>
              <a:rPr lang="en-US" dirty="0" smtClean="0">
                <a:ea typeface="ＭＳ Ｐゴシック" charset="0"/>
                <a:cs typeface="ＭＳ Ｐゴシック" charset="0"/>
              </a:rPr>
              <a:t>Well tolerated (for the most part)</a:t>
            </a:r>
          </a:p>
          <a:p>
            <a:pPr marL="0" indent="0">
              <a:lnSpc>
                <a:spcPct val="90000"/>
              </a:lnSpc>
              <a:spcAft>
                <a:spcPts val="1800"/>
              </a:spcAft>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1922964329"/>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normAutofit/>
          </a:bodyPr>
          <a:lstStyle/>
          <a:p>
            <a:r>
              <a:rPr lang="en-US" altLang="en-US" sz="4000" dirty="0" smtClean="0"/>
              <a:t>First-Line Orals</a:t>
            </a:r>
          </a:p>
        </p:txBody>
      </p:sp>
      <p:sp>
        <p:nvSpPr>
          <p:cNvPr id="7170" name="Rectangle 3"/>
          <p:cNvSpPr>
            <a:spLocks noGrp="1" noChangeArrowheads="1"/>
          </p:cNvSpPr>
          <p:nvPr>
            <p:ph type="body" idx="4294967295"/>
          </p:nvPr>
        </p:nvSpPr>
        <p:spPr>
          <a:xfrm>
            <a:off x="508000" y="1905000"/>
            <a:ext cx="8195733" cy="4114800"/>
          </a:xfrm>
        </p:spPr>
        <p:txBody>
          <a:bodyPr/>
          <a:lstStyle/>
          <a:p>
            <a:pPr marL="0" indent="0">
              <a:lnSpc>
                <a:spcPct val="90000"/>
              </a:lnSpc>
              <a:buFont typeface="Marlett" charset="0"/>
              <a:buNone/>
              <a:defRPr/>
            </a:pPr>
            <a:r>
              <a:rPr lang="en-US" sz="3200" b="1" dirty="0" smtClean="0">
                <a:solidFill>
                  <a:schemeClr val="accent6">
                    <a:lumMod val="75000"/>
                  </a:schemeClr>
                </a:solidFill>
                <a:ea typeface="ＭＳ Ｐゴシック" charset="0"/>
                <a:cs typeface="ＭＳ Ｐゴシック" charset="0"/>
              </a:rPr>
              <a:t>Cons</a:t>
            </a:r>
          </a:p>
          <a:p>
            <a:pPr marL="0" indent="0">
              <a:lnSpc>
                <a:spcPct val="90000"/>
              </a:lnSpc>
              <a:buFont typeface="Marlett" charset="0"/>
              <a:buNone/>
              <a:defRPr/>
            </a:pPr>
            <a:endParaRPr lang="en-US" sz="2000" u="sng" dirty="0" smtClean="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Limited experience</a:t>
            </a:r>
          </a:p>
          <a:p>
            <a:pPr marL="0" indent="0">
              <a:lnSpc>
                <a:spcPct val="90000"/>
              </a:lnSpc>
              <a:defRPr/>
            </a:pPr>
            <a:endParaRPr lang="en-US" sz="3200" dirty="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Limited safety or efficacy data</a:t>
            </a:r>
          </a:p>
          <a:p>
            <a:pPr marL="0" indent="0">
              <a:lnSpc>
                <a:spcPct val="90000"/>
              </a:lnSpc>
              <a:defRPr/>
            </a:pPr>
            <a:endParaRPr lang="en-US" sz="3200" dirty="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Each oral has its own unique adverse events and tolerability issues</a:t>
            </a:r>
          </a:p>
          <a:p>
            <a:pPr marL="0" indent="0">
              <a:lnSpc>
                <a:spcPct val="90000"/>
              </a:lnSpc>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4284333726"/>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altLang="en-US" sz="4000" smtClean="0"/>
              <a:t>Unmet Needs </a:t>
            </a:r>
          </a:p>
        </p:txBody>
      </p:sp>
      <p:sp>
        <p:nvSpPr>
          <p:cNvPr id="7170" name="Rectangle 3"/>
          <p:cNvSpPr>
            <a:spLocks noGrp="1" noChangeArrowheads="1"/>
          </p:cNvSpPr>
          <p:nvPr>
            <p:ph type="body" idx="4294967295"/>
          </p:nvPr>
        </p:nvSpPr>
        <p:spPr>
          <a:xfrm>
            <a:off x="517879" y="1981200"/>
            <a:ext cx="7643988" cy="4114800"/>
          </a:xfrm>
        </p:spPr>
        <p:txBody>
          <a:bodyPr>
            <a:normAutofit lnSpcReduction="10000"/>
          </a:bodyPr>
          <a:lstStyle/>
          <a:p>
            <a:pPr>
              <a:lnSpc>
                <a:spcPct val="90000"/>
              </a:lnSpc>
              <a:spcBef>
                <a:spcPts val="1800"/>
              </a:spcBef>
              <a:spcAft>
                <a:spcPts val="1800"/>
              </a:spcAft>
              <a:defRPr/>
            </a:pPr>
            <a:r>
              <a:rPr lang="en-US" sz="3600" dirty="0">
                <a:ea typeface="ＭＳ Ｐゴシック" charset="0"/>
                <a:cs typeface="ＭＳ Ｐゴシック" charset="0"/>
              </a:rPr>
              <a:t>Pathogenesis not fully established</a:t>
            </a:r>
          </a:p>
          <a:p>
            <a:pPr>
              <a:lnSpc>
                <a:spcPct val="90000"/>
              </a:lnSpc>
              <a:spcBef>
                <a:spcPts val="1800"/>
              </a:spcBef>
              <a:spcAft>
                <a:spcPts val="1800"/>
              </a:spcAft>
              <a:defRPr/>
            </a:pPr>
            <a:r>
              <a:rPr lang="en-US" sz="3600" dirty="0" smtClean="0">
                <a:ea typeface="ＭＳ Ｐゴシック" charset="0"/>
                <a:cs typeface="ＭＳ Ｐゴシック" charset="0"/>
              </a:rPr>
              <a:t>No proven therapies for progressive MS (slow worsening)</a:t>
            </a:r>
            <a:endParaRPr lang="en-US" sz="3600" dirty="0">
              <a:ea typeface="ＭＳ Ｐゴシック" charset="0"/>
              <a:cs typeface="ＭＳ Ｐゴシック" charset="0"/>
            </a:endParaRPr>
          </a:p>
          <a:p>
            <a:pPr>
              <a:lnSpc>
                <a:spcPct val="90000"/>
              </a:lnSpc>
              <a:spcBef>
                <a:spcPts val="1800"/>
              </a:spcBef>
              <a:spcAft>
                <a:spcPts val="1800"/>
              </a:spcAft>
              <a:defRPr/>
            </a:pPr>
            <a:r>
              <a:rPr lang="en-US" sz="3600" dirty="0" smtClean="0">
                <a:ea typeface="ＭＳ Ｐゴシック" charset="0"/>
                <a:cs typeface="ＭＳ Ｐゴシック" charset="0"/>
              </a:rPr>
              <a:t>No CNS restorative therapies</a:t>
            </a:r>
          </a:p>
          <a:p>
            <a:pPr>
              <a:lnSpc>
                <a:spcPct val="90000"/>
              </a:lnSpc>
              <a:spcBef>
                <a:spcPts val="1800"/>
              </a:spcBef>
              <a:spcAft>
                <a:spcPts val="1800"/>
              </a:spcAft>
              <a:defRPr/>
            </a:pPr>
            <a:r>
              <a:rPr lang="en-US" sz="3600" dirty="0" smtClean="0">
                <a:ea typeface="ＭＳ Ｐゴシック" charset="0"/>
                <a:cs typeface="ＭＳ Ｐゴシック" charset="0"/>
              </a:rPr>
              <a:t>No cure</a:t>
            </a:r>
          </a:p>
          <a:p>
            <a:pPr marL="0" indent="0">
              <a:lnSpc>
                <a:spcPct val="90000"/>
              </a:lnSpc>
              <a:spcBef>
                <a:spcPts val="1800"/>
              </a:spcBef>
              <a:spcAft>
                <a:spcPts val="1800"/>
              </a:spcAft>
              <a:buFont typeface="Marlett" charset="0"/>
              <a:buNone/>
              <a:defRPr/>
            </a:pPr>
            <a:endParaRPr lang="en-US" sz="1400" dirty="0">
              <a:ea typeface="ＭＳ Ｐゴシック" charset="0"/>
              <a:cs typeface="ＭＳ Ｐゴシック" charset="0"/>
            </a:endParaRPr>
          </a:p>
          <a:p>
            <a:pPr marL="0" indent="0">
              <a:lnSpc>
                <a:spcPct val="90000"/>
              </a:lnSpc>
              <a:spcBef>
                <a:spcPts val="1800"/>
              </a:spcBef>
              <a:spcAft>
                <a:spcPts val="1800"/>
              </a:spcAft>
              <a:buFont typeface="Marlett" charset="0"/>
              <a:buNone/>
              <a:defRPr/>
            </a:pPr>
            <a:endParaRPr lang="en-US" sz="1400" dirty="0">
              <a:ea typeface="ＭＳ Ｐゴシック" charset="0"/>
              <a:cs typeface="ＭＳ Ｐゴシック" charset="0"/>
            </a:endParaRPr>
          </a:p>
          <a:p>
            <a:pPr marL="0" indent="0">
              <a:lnSpc>
                <a:spcPct val="90000"/>
              </a:lnSpc>
              <a:spcBef>
                <a:spcPts val="1800"/>
              </a:spcBef>
              <a:spcAft>
                <a:spcPts val="1800"/>
              </a:spcAft>
              <a:buFont typeface="Marlett" charset="0"/>
              <a:buNone/>
              <a:defRPr/>
            </a:pPr>
            <a:endParaRPr lang="en-US" sz="4400" dirty="0">
              <a:ea typeface="ＭＳ Ｐゴシック" charset="0"/>
              <a:cs typeface="ＭＳ Ｐゴシック" charset="0"/>
            </a:endParaRPr>
          </a:p>
          <a:p>
            <a:pPr marL="0" indent="0">
              <a:lnSpc>
                <a:spcPct val="90000"/>
              </a:lnSpc>
              <a:spcBef>
                <a:spcPts val="1800"/>
              </a:spcBef>
              <a:spcAft>
                <a:spcPts val="1800"/>
              </a:spcAft>
              <a:buFont typeface="Marlett" charset="0"/>
              <a:buNone/>
              <a:defRPr/>
            </a:pPr>
            <a:endParaRPr lang="en-US" sz="4400" dirty="0" smtClean="0">
              <a:ea typeface="ＭＳ Ｐゴシック" charset="0"/>
              <a:cs typeface="ＭＳ Ｐゴシック" charset="0"/>
            </a:endParaRPr>
          </a:p>
          <a:p>
            <a:pPr marL="0" indent="0">
              <a:lnSpc>
                <a:spcPct val="90000"/>
              </a:lnSpc>
              <a:spcBef>
                <a:spcPts val="1800"/>
              </a:spcBef>
              <a:spcAft>
                <a:spcPts val="1800"/>
              </a:spcAft>
              <a:buFont typeface="Marlett" charset="0"/>
              <a:buNone/>
              <a:defRPr/>
            </a:pPr>
            <a:endParaRPr lang="en-US" sz="1800" dirty="0">
              <a:ea typeface="ＭＳ Ｐゴシック" charset="0"/>
              <a:cs typeface="ＭＳ Ｐゴシック" charset="0"/>
            </a:endParaRPr>
          </a:p>
        </p:txBody>
      </p:sp>
    </p:spTree>
    <p:extLst>
      <p:ext uri="{BB962C8B-B14F-4D97-AF65-F5344CB8AC3E}">
        <p14:creationId xmlns:p14="http://schemas.microsoft.com/office/powerpoint/2010/main" xmlns="" val="954323185"/>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altLang="en-US" sz="4000" dirty="0" smtClean="0"/>
              <a:t>Unmet Needs</a:t>
            </a:r>
          </a:p>
        </p:txBody>
      </p:sp>
      <p:sp>
        <p:nvSpPr>
          <p:cNvPr id="7170" name="Rectangle 3"/>
          <p:cNvSpPr>
            <a:spLocks noGrp="1" noChangeArrowheads="1"/>
          </p:cNvSpPr>
          <p:nvPr>
            <p:ph type="body" idx="4294967295"/>
          </p:nvPr>
        </p:nvSpPr>
        <p:spPr>
          <a:xfrm>
            <a:off x="517879" y="1981200"/>
            <a:ext cx="8050388" cy="4114800"/>
          </a:xfrm>
        </p:spPr>
        <p:txBody>
          <a:bodyPr>
            <a:normAutofit lnSpcReduction="10000"/>
          </a:bodyPr>
          <a:lstStyle/>
          <a:p>
            <a:pPr>
              <a:lnSpc>
                <a:spcPct val="90000"/>
              </a:lnSpc>
              <a:defRPr/>
            </a:pPr>
            <a:r>
              <a:rPr lang="en-US" sz="3200" dirty="0">
                <a:ea typeface="ＭＳ Ｐゴシック" charset="0"/>
                <a:cs typeface="ＭＳ Ｐゴシック" charset="0"/>
              </a:rPr>
              <a:t>Every agent shows variable therapeutic response</a:t>
            </a:r>
          </a:p>
          <a:p>
            <a:pPr marL="0" indent="0">
              <a:lnSpc>
                <a:spcPct val="90000"/>
              </a:lnSpc>
              <a:defRPr/>
            </a:pPr>
            <a:endParaRPr lang="en-US" sz="3200" dirty="0" smtClean="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No biomarkers to select optimal agent, or to determine therapeutic response quickly (personalized medicine)</a:t>
            </a:r>
          </a:p>
          <a:p>
            <a:pPr marL="0" indent="0">
              <a:lnSpc>
                <a:spcPct val="90000"/>
              </a:lnSpc>
              <a:defRPr/>
            </a:pPr>
            <a:endParaRPr lang="en-US" sz="3200" dirty="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Current clinical trial outcomes have limitations </a:t>
            </a:r>
            <a:endParaRPr lang="en-US" sz="3200" dirty="0">
              <a:ea typeface="ＭＳ Ｐゴシック" charset="0"/>
              <a:cs typeface="ＭＳ Ｐゴシック" charset="0"/>
            </a:endParaRPr>
          </a:p>
          <a:p>
            <a:pPr marL="0" indent="0">
              <a:lnSpc>
                <a:spcPct val="90000"/>
              </a:lnSpc>
              <a:buFont typeface="Marlett" charset="0"/>
              <a:buNone/>
              <a:defRPr/>
            </a:pPr>
            <a:endParaRPr lang="en-US" sz="4000" dirty="0">
              <a:ea typeface="ＭＳ Ｐゴシック" charset="0"/>
              <a:cs typeface="ＭＳ Ｐゴシック" charset="0"/>
            </a:endParaRPr>
          </a:p>
          <a:p>
            <a:pPr marL="0" indent="0">
              <a:lnSpc>
                <a:spcPct val="90000"/>
              </a:lnSpc>
              <a:buFont typeface="Marlett" charset="0"/>
              <a:buNone/>
              <a:defRPr/>
            </a:pPr>
            <a:endParaRPr lang="en-US" sz="4000" dirty="0" smtClean="0">
              <a:ea typeface="ＭＳ Ｐゴシック" charset="0"/>
              <a:cs typeface="ＭＳ Ｐゴシック" charset="0"/>
            </a:endParaRPr>
          </a:p>
          <a:p>
            <a:pPr marL="0" indent="0">
              <a:lnSpc>
                <a:spcPct val="90000"/>
              </a:lnSpc>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3897678298"/>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altLang="en-US" sz="4000" smtClean="0"/>
              <a:t>Future Therapies</a:t>
            </a:r>
          </a:p>
        </p:txBody>
      </p:sp>
      <p:sp>
        <p:nvSpPr>
          <p:cNvPr id="7170" name="Rectangle 3"/>
          <p:cNvSpPr>
            <a:spLocks noGrp="1" noChangeArrowheads="1"/>
          </p:cNvSpPr>
          <p:nvPr>
            <p:ph type="body" idx="4294967295"/>
          </p:nvPr>
        </p:nvSpPr>
        <p:spPr>
          <a:xfrm>
            <a:off x="517879" y="1676400"/>
            <a:ext cx="8321322" cy="4191000"/>
          </a:xfrm>
        </p:spPr>
        <p:txBody>
          <a:bodyPr/>
          <a:lstStyle/>
          <a:p>
            <a:pPr marL="0" indent="0">
              <a:lnSpc>
                <a:spcPct val="90000"/>
              </a:lnSpc>
              <a:spcAft>
                <a:spcPts val="1200"/>
              </a:spcAft>
              <a:buNone/>
              <a:defRPr/>
            </a:pPr>
            <a:endParaRPr lang="en-US" sz="3200" dirty="0">
              <a:ea typeface="ＭＳ Ｐゴシック" charset="0"/>
              <a:cs typeface="ＭＳ Ｐゴシック" charset="0"/>
            </a:endParaRPr>
          </a:p>
          <a:p>
            <a:pPr>
              <a:lnSpc>
                <a:spcPct val="90000"/>
              </a:lnSpc>
              <a:spcAft>
                <a:spcPts val="1200"/>
              </a:spcAft>
              <a:defRPr/>
            </a:pPr>
            <a:r>
              <a:rPr lang="en-US" sz="3200" dirty="0" smtClean="0">
                <a:ea typeface="ＭＳ Ｐゴシック" charset="0"/>
                <a:cs typeface="ＭＳ Ｐゴシック" charset="0"/>
              </a:rPr>
              <a:t>Anti-B-cell strategies</a:t>
            </a:r>
          </a:p>
          <a:p>
            <a:pPr marL="0" indent="0">
              <a:lnSpc>
                <a:spcPct val="90000"/>
              </a:lnSpc>
              <a:spcAft>
                <a:spcPts val="1200"/>
              </a:spcAft>
              <a:defRPr/>
            </a:pPr>
            <a:endParaRPr lang="en-US" sz="3200" dirty="0">
              <a:ea typeface="ＭＳ Ｐゴシック" charset="0"/>
              <a:cs typeface="ＭＳ Ｐゴシック" charset="0"/>
            </a:endParaRPr>
          </a:p>
          <a:p>
            <a:pPr>
              <a:lnSpc>
                <a:spcPct val="90000"/>
              </a:lnSpc>
              <a:spcAft>
                <a:spcPts val="1200"/>
              </a:spcAft>
              <a:defRPr/>
            </a:pPr>
            <a:r>
              <a:rPr lang="en-US" sz="3200" dirty="0" smtClean="0">
                <a:ea typeface="ＭＳ Ｐゴシック" charset="0"/>
                <a:cs typeface="ＭＳ Ｐゴシック" charset="0"/>
              </a:rPr>
              <a:t>Other agents</a:t>
            </a:r>
          </a:p>
          <a:p>
            <a:pPr marL="0" indent="0">
              <a:lnSpc>
                <a:spcPct val="90000"/>
              </a:lnSpc>
              <a:spcAft>
                <a:spcPts val="1200"/>
              </a:spcAft>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26797836"/>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en-US" sz="4000" smtClean="0"/>
              <a:t>Anti-B-Cell Strategies</a:t>
            </a:r>
          </a:p>
        </p:txBody>
      </p:sp>
      <p:sp>
        <p:nvSpPr>
          <p:cNvPr id="54275" name="Rectangle 3"/>
          <p:cNvSpPr>
            <a:spLocks noGrp="1" noChangeArrowheads="1"/>
          </p:cNvSpPr>
          <p:nvPr>
            <p:ph type="body" idx="4294967295"/>
          </p:nvPr>
        </p:nvSpPr>
        <p:spPr>
          <a:xfrm>
            <a:off x="440267" y="1905000"/>
            <a:ext cx="8253589" cy="4114800"/>
          </a:xfrm>
        </p:spPr>
        <p:txBody>
          <a:bodyPr>
            <a:normAutofit/>
          </a:bodyPr>
          <a:lstStyle/>
          <a:p>
            <a:pPr>
              <a:lnSpc>
                <a:spcPct val="90000"/>
              </a:lnSpc>
              <a:spcBef>
                <a:spcPts val="1800"/>
              </a:spcBef>
              <a:spcAft>
                <a:spcPts val="1200"/>
              </a:spcAft>
            </a:pPr>
            <a:r>
              <a:rPr lang="en-US" altLang="en-US" sz="3200" dirty="0" smtClean="0"/>
              <a:t>Anti – CD20s</a:t>
            </a:r>
          </a:p>
          <a:p>
            <a:pPr lvl="1">
              <a:lnSpc>
                <a:spcPct val="90000"/>
              </a:lnSpc>
              <a:spcBef>
                <a:spcPts val="1800"/>
              </a:spcBef>
              <a:spcAft>
                <a:spcPts val="1200"/>
              </a:spcAft>
            </a:pPr>
            <a:r>
              <a:rPr lang="en-US" altLang="en-US" sz="2800" dirty="0" smtClean="0"/>
              <a:t>Rituximab (chimeric)</a:t>
            </a:r>
          </a:p>
          <a:p>
            <a:pPr lvl="1">
              <a:lnSpc>
                <a:spcPct val="90000"/>
              </a:lnSpc>
              <a:spcBef>
                <a:spcPts val="1800"/>
              </a:spcBef>
              <a:spcAft>
                <a:spcPts val="1200"/>
              </a:spcAft>
            </a:pPr>
            <a:r>
              <a:rPr lang="en-US" altLang="en-US" sz="2800" dirty="0" err="1" smtClean="0"/>
              <a:t>Ocrelizumab</a:t>
            </a:r>
            <a:r>
              <a:rPr lang="en-US" altLang="en-US" sz="2800" dirty="0" smtClean="0"/>
              <a:t> (humanized)</a:t>
            </a:r>
          </a:p>
          <a:p>
            <a:pPr lvl="1">
              <a:lnSpc>
                <a:spcPct val="90000"/>
              </a:lnSpc>
              <a:spcBef>
                <a:spcPts val="1800"/>
              </a:spcBef>
              <a:spcAft>
                <a:spcPts val="1200"/>
              </a:spcAft>
            </a:pPr>
            <a:r>
              <a:rPr lang="en-US" altLang="en-US" sz="2800" dirty="0" err="1" smtClean="0"/>
              <a:t>Ofatumumab</a:t>
            </a:r>
            <a:r>
              <a:rPr lang="en-US" altLang="en-US" sz="2800" dirty="0" smtClean="0"/>
              <a:t> (human)</a:t>
            </a:r>
            <a:endParaRPr lang="en-US" altLang="en-US" sz="3200" dirty="0" smtClean="0"/>
          </a:p>
          <a:p>
            <a:pPr>
              <a:lnSpc>
                <a:spcPct val="90000"/>
              </a:lnSpc>
              <a:spcBef>
                <a:spcPts val="1800"/>
              </a:spcBef>
              <a:spcAft>
                <a:spcPts val="1200"/>
              </a:spcAft>
              <a:buFont typeface="Marlett" pitchFamily="2" charset="2"/>
              <a:buNone/>
            </a:pPr>
            <a:endParaRPr lang="en-US" altLang="en-US" sz="1100" dirty="0" smtClean="0"/>
          </a:p>
          <a:p>
            <a:pPr>
              <a:lnSpc>
                <a:spcPct val="90000"/>
              </a:lnSpc>
              <a:spcBef>
                <a:spcPts val="1800"/>
              </a:spcBef>
              <a:spcAft>
                <a:spcPts val="1200"/>
              </a:spcAft>
              <a:buFont typeface="Marlett" pitchFamily="2" charset="2"/>
              <a:buNone/>
            </a:pPr>
            <a:endParaRPr lang="en-US" altLang="en-US" sz="1200" dirty="0" smtClean="0"/>
          </a:p>
          <a:p>
            <a:pPr>
              <a:lnSpc>
                <a:spcPct val="90000"/>
              </a:lnSpc>
              <a:spcBef>
                <a:spcPts val="1800"/>
              </a:spcBef>
              <a:spcAft>
                <a:spcPts val="1200"/>
              </a:spcAft>
              <a:buFont typeface="Marlett" pitchFamily="2" charset="2"/>
              <a:buNone/>
            </a:pPr>
            <a:endParaRPr lang="en-US" altLang="en-US" sz="4000" dirty="0" smtClean="0"/>
          </a:p>
          <a:p>
            <a:pPr>
              <a:lnSpc>
                <a:spcPct val="90000"/>
              </a:lnSpc>
              <a:spcBef>
                <a:spcPts val="1800"/>
              </a:spcBef>
              <a:spcAft>
                <a:spcPts val="1200"/>
              </a:spcAft>
              <a:buFont typeface="Marlett" pitchFamily="2" charset="2"/>
              <a:buNone/>
            </a:pPr>
            <a:endParaRPr lang="en-US" altLang="en-US" sz="4000" dirty="0" smtClean="0"/>
          </a:p>
          <a:p>
            <a:pPr>
              <a:lnSpc>
                <a:spcPct val="90000"/>
              </a:lnSpc>
              <a:spcBef>
                <a:spcPts val="1800"/>
              </a:spcBef>
              <a:spcAft>
                <a:spcPts val="1200"/>
              </a:spcAft>
              <a:buFont typeface="Marlett" pitchFamily="2" charset="2"/>
              <a:buNone/>
            </a:pPr>
            <a:endParaRPr lang="en-US" altLang="en-US" sz="4000" dirty="0" smtClean="0"/>
          </a:p>
          <a:p>
            <a:pPr>
              <a:lnSpc>
                <a:spcPct val="90000"/>
              </a:lnSpc>
              <a:spcBef>
                <a:spcPts val="1800"/>
              </a:spcBef>
              <a:spcAft>
                <a:spcPts val="1200"/>
              </a:spcAft>
              <a:buFont typeface="Marlett" pitchFamily="2" charset="2"/>
              <a:buNone/>
            </a:pPr>
            <a:endParaRPr lang="en-US" altLang="en-US" sz="1600" dirty="0" smtClean="0"/>
          </a:p>
        </p:txBody>
      </p:sp>
    </p:spTree>
    <p:extLst>
      <p:ext uri="{BB962C8B-B14F-4D97-AF65-F5344CB8AC3E}">
        <p14:creationId xmlns:p14="http://schemas.microsoft.com/office/powerpoint/2010/main" xmlns="" val="1193147479"/>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sz="4000" smtClean="0"/>
              <a:t>Other Agents</a:t>
            </a:r>
          </a:p>
        </p:txBody>
      </p:sp>
      <p:sp>
        <p:nvSpPr>
          <p:cNvPr id="7170" name="Rectangle 3"/>
          <p:cNvSpPr>
            <a:spLocks noGrp="1" noChangeArrowheads="1"/>
          </p:cNvSpPr>
          <p:nvPr>
            <p:ph type="body" idx="4294967295"/>
          </p:nvPr>
        </p:nvSpPr>
        <p:spPr>
          <a:xfrm>
            <a:off x="372533" y="1600200"/>
            <a:ext cx="8321323" cy="4724400"/>
          </a:xfrm>
        </p:spPr>
        <p:txBody>
          <a:bodyPr>
            <a:normAutofit lnSpcReduction="10000"/>
          </a:bodyPr>
          <a:lstStyle/>
          <a:p>
            <a:pPr>
              <a:lnSpc>
                <a:spcPct val="90000"/>
              </a:lnSpc>
              <a:spcBef>
                <a:spcPts val="1800"/>
              </a:spcBef>
              <a:spcAft>
                <a:spcPts val="1200"/>
              </a:spcAft>
              <a:defRPr/>
            </a:pPr>
            <a:r>
              <a:rPr lang="en-US" sz="3600" dirty="0" smtClean="0">
                <a:ea typeface="ＭＳ Ｐゴシック" charset="0"/>
                <a:cs typeface="ＭＳ Ｐゴシック" charset="0"/>
              </a:rPr>
              <a:t>Daclizumab</a:t>
            </a:r>
          </a:p>
          <a:p>
            <a:pPr lvl="1">
              <a:lnSpc>
                <a:spcPct val="90000"/>
              </a:lnSpc>
              <a:spcBef>
                <a:spcPts val="1800"/>
              </a:spcBef>
              <a:spcAft>
                <a:spcPts val="1200"/>
              </a:spcAft>
              <a:defRPr/>
            </a:pPr>
            <a:r>
              <a:rPr lang="en-US" sz="2800" dirty="0" smtClean="0">
                <a:ea typeface="ＭＳ Ｐゴシック" charset="0"/>
                <a:cs typeface="ＭＳ Ｐゴシック" charset="0"/>
              </a:rPr>
              <a:t>Humanized anti-CD25 monoclonal antibody</a:t>
            </a:r>
          </a:p>
          <a:p>
            <a:pPr lvl="1">
              <a:lnSpc>
                <a:spcPct val="90000"/>
              </a:lnSpc>
              <a:spcBef>
                <a:spcPts val="1800"/>
              </a:spcBef>
              <a:spcAft>
                <a:spcPts val="1200"/>
              </a:spcAft>
              <a:defRPr/>
            </a:pPr>
            <a:r>
              <a:rPr lang="en-US" sz="2800" dirty="0" smtClean="0">
                <a:ea typeface="ＭＳ Ｐゴシック" charset="0"/>
                <a:cs typeface="ＭＳ Ｐゴシック" charset="0"/>
              </a:rPr>
              <a:t>Targets activated T- and B-cells</a:t>
            </a:r>
          </a:p>
          <a:p>
            <a:pPr lvl="1">
              <a:lnSpc>
                <a:spcPct val="90000"/>
              </a:lnSpc>
              <a:spcBef>
                <a:spcPts val="1800"/>
              </a:spcBef>
              <a:spcAft>
                <a:spcPts val="1200"/>
              </a:spcAft>
              <a:defRPr/>
            </a:pPr>
            <a:r>
              <a:rPr lang="en-US" sz="2800" dirty="0" smtClean="0">
                <a:ea typeface="ＭＳ Ｐゴシック" charset="0"/>
                <a:cs typeface="ＭＳ Ｐゴシック" charset="0"/>
              </a:rPr>
              <a:t>Expands CD56 bright NK cells (may predict treatment response)</a:t>
            </a:r>
          </a:p>
          <a:p>
            <a:pPr lvl="1">
              <a:lnSpc>
                <a:spcPct val="90000"/>
              </a:lnSpc>
              <a:spcBef>
                <a:spcPts val="1800"/>
              </a:spcBef>
              <a:spcAft>
                <a:spcPts val="1200"/>
              </a:spcAft>
              <a:defRPr/>
            </a:pPr>
            <a:r>
              <a:rPr lang="en-US" sz="2800" dirty="0" smtClean="0">
                <a:ea typeface="ＭＳ Ｐゴシック" charset="0"/>
                <a:cs typeface="ＭＳ Ｐゴシック" charset="0"/>
              </a:rPr>
              <a:t>Given IV or SC</a:t>
            </a:r>
          </a:p>
          <a:p>
            <a:pPr lvl="1">
              <a:lnSpc>
                <a:spcPct val="90000"/>
              </a:lnSpc>
              <a:spcBef>
                <a:spcPts val="1800"/>
              </a:spcBef>
              <a:spcAft>
                <a:spcPts val="1200"/>
              </a:spcAft>
              <a:defRPr/>
            </a:pPr>
            <a:r>
              <a:rPr lang="en-US" dirty="0" smtClean="0">
                <a:ea typeface="ＭＳ Ｐゴシック" charset="0"/>
                <a:cs typeface="ＭＳ Ｐゴシック" charset="0"/>
              </a:rPr>
              <a:t>Completed</a:t>
            </a:r>
            <a:r>
              <a:rPr lang="en-US" dirty="0" smtClean="0">
                <a:solidFill>
                  <a:srgbClr val="FFFF00"/>
                </a:solidFill>
                <a:ea typeface="ＭＳ Ｐゴシック" charset="0"/>
                <a:cs typeface="ＭＳ Ｐゴシック" charset="0"/>
              </a:rPr>
              <a:t> </a:t>
            </a:r>
            <a:r>
              <a:rPr lang="en-US" sz="2800" dirty="0" smtClean="0">
                <a:ea typeface="ＭＳ Ｐゴシック" charset="0"/>
                <a:cs typeface="ＭＳ Ｐゴシック" charset="0"/>
              </a:rPr>
              <a:t>Phase III trial</a:t>
            </a:r>
          </a:p>
          <a:p>
            <a:pPr marL="0" indent="0">
              <a:lnSpc>
                <a:spcPct val="90000"/>
              </a:lnSpc>
              <a:spcBef>
                <a:spcPts val="1800"/>
              </a:spcBef>
              <a:spcAft>
                <a:spcPts val="1200"/>
              </a:spcAft>
              <a:buFont typeface="Marlett" charset="0"/>
              <a:buNone/>
              <a:defRPr/>
            </a:pPr>
            <a:endParaRPr lang="en-US" sz="1100" dirty="0">
              <a:ea typeface="ＭＳ Ｐゴシック" charset="0"/>
              <a:cs typeface="ＭＳ Ｐゴシック" charset="0"/>
            </a:endParaRPr>
          </a:p>
        </p:txBody>
      </p:sp>
    </p:spTree>
    <p:extLst>
      <p:ext uri="{BB962C8B-B14F-4D97-AF65-F5344CB8AC3E}">
        <p14:creationId xmlns:p14="http://schemas.microsoft.com/office/powerpoint/2010/main" xmlns="" val="2837069991"/>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04800" y="228600"/>
            <a:ext cx="8195733" cy="1143000"/>
          </a:xfrm>
        </p:spPr>
        <p:txBody>
          <a:bodyPr/>
          <a:lstStyle/>
          <a:p>
            <a:r>
              <a:rPr lang="en-US" altLang="en-US" sz="4000" smtClean="0"/>
              <a:t>Other Agents</a:t>
            </a:r>
          </a:p>
        </p:txBody>
      </p:sp>
      <p:sp>
        <p:nvSpPr>
          <p:cNvPr id="7170" name="Rectangle 3"/>
          <p:cNvSpPr>
            <a:spLocks noGrp="1" noChangeArrowheads="1"/>
          </p:cNvSpPr>
          <p:nvPr>
            <p:ph type="body" idx="4294967295"/>
          </p:nvPr>
        </p:nvSpPr>
        <p:spPr>
          <a:xfrm>
            <a:off x="440267" y="2057400"/>
            <a:ext cx="8050389" cy="5029200"/>
          </a:xfrm>
        </p:spPr>
        <p:txBody>
          <a:bodyPr>
            <a:normAutofit lnSpcReduction="10000"/>
          </a:bodyPr>
          <a:lstStyle/>
          <a:p>
            <a:pPr>
              <a:lnSpc>
                <a:spcPct val="90000"/>
              </a:lnSpc>
              <a:defRPr/>
            </a:pPr>
            <a:r>
              <a:rPr lang="en-US" sz="3200" dirty="0" smtClean="0">
                <a:ea typeface="ＭＳ Ｐゴシック" charset="0"/>
                <a:cs typeface="ＭＳ Ｐゴシック" charset="0"/>
              </a:rPr>
              <a:t>Second generation S1P receptor modulators (BAF312; ONO-46414; ponesimod)</a:t>
            </a:r>
          </a:p>
          <a:p>
            <a:pPr marL="0" indent="0">
              <a:lnSpc>
                <a:spcPct val="90000"/>
              </a:lnSpc>
              <a:defRPr/>
            </a:pPr>
            <a:endParaRPr lang="en-US" sz="3200" dirty="0" smtClean="0">
              <a:ea typeface="ＭＳ Ｐゴシック" charset="0"/>
              <a:cs typeface="ＭＳ Ｐゴシック" charset="0"/>
            </a:endParaRPr>
          </a:p>
          <a:p>
            <a:pPr marL="0" indent="0">
              <a:lnSpc>
                <a:spcPct val="90000"/>
              </a:lnSpc>
              <a:defRPr/>
            </a:pPr>
            <a:endParaRPr lang="en-US" sz="3200" dirty="0">
              <a:ea typeface="ＭＳ Ｐゴシック" charset="0"/>
              <a:cs typeface="ＭＳ Ｐゴシック" charset="0"/>
            </a:endParaRPr>
          </a:p>
          <a:p>
            <a:pPr>
              <a:lnSpc>
                <a:spcPct val="90000"/>
              </a:lnSpc>
              <a:defRPr/>
            </a:pPr>
            <a:r>
              <a:rPr lang="en-US" sz="3200" dirty="0" smtClean="0">
                <a:ea typeface="ＭＳ Ｐゴシック" charset="0"/>
                <a:cs typeface="ＭＳ Ｐゴシック" charset="0"/>
              </a:rPr>
              <a:t>Vaccine therapies (</a:t>
            </a:r>
            <a:r>
              <a:rPr lang="en-US" sz="3200" dirty="0">
                <a:ea typeface="ＭＳ Ｐゴシック" charset="0"/>
                <a:cs typeface="ＭＳ Ｐゴシック" charset="0"/>
              </a:rPr>
              <a:t>T</a:t>
            </a:r>
            <a:r>
              <a:rPr lang="en-US" sz="3200" dirty="0" smtClean="0">
                <a:ea typeface="ＭＳ Ｐゴシック" charset="0"/>
                <a:cs typeface="ＭＳ Ｐゴシック" charset="0"/>
              </a:rPr>
              <a:t>ovaxin, BHT-3009, </a:t>
            </a:r>
            <a:r>
              <a:rPr lang="en-US" sz="3200" dirty="0">
                <a:ea typeface="ＭＳ Ｐゴシック" charset="0"/>
                <a:cs typeface="ＭＳ Ｐゴシック" charset="0"/>
              </a:rPr>
              <a:t>N</a:t>
            </a:r>
            <a:r>
              <a:rPr lang="en-US" sz="3200" dirty="0" smtClean="0">
                <a:ea typeface="ＭＳ Ｐゴシック" charset="0"/>
                <a:cs typeface="ＭＳ Ｐゴシック" charset="0"/>
              </a:rPr>
              <a:t>eurovax)</a:t>
            </a:r>
          </a:p>
          <a:p>
            <a:pPr lvl="1">
              <a:lnSpc>
                <a:spcPct val="90000"/>
              </a:lnSpc>
              <a:defRPr/>
            </a:pPr>
            <a:r>
              <a:rPr lang="en-US" sz="2800" dirty="0" smtClean="0">
                <a:ea typeface="ＭＳ Ｐゴシック" charset="0"/>
                <a:cs typeface="ＭＳ Ｐゴシック" charset="0"/>
              </a:rPr>
              <a:t>Transdermal (myelin peptide) skin patch</a:t>
            </a:r>
            <a:r>
              <a:rPr lang="en-US" sz="2800" baseline="30000" dirty="0" smtClean="0">
                <a:ea typeface="ＭＳ Ｐゴシック" charset="0"/>
                <a:cs typeface="ＭＳ Ｐゴシック" charset="0"/>
              </a:rPr>
              <a:t>1</a:t>
            </a:r>
          </a:p>
          <a:p>
            <a:pPr marL="0" indent="0">
              <a:lnSpc>
                <a:spcPct val="90000"/>
              </a:lnSpc>
              <a:buFont typeface="Marlett" charset="0"/>
              <a:buNone/>
              <a:defRPr/>
            </a:pPr>
            <a:endParaRPr lang="en-US" dirty="0" smtClean="0">
              <a:ea typeface="ＭＳ Ｐゴシック" charset="0"/>
              <a:cs typeface="ＭＳ Ｐゴシック" charset="0"/>
            </a:endParaRPr>
          </a:p>
          <a:p>
            <a:pPr marL="0" indent="0">
              <a:lnSpc>
                <a:spcPct val="90000"/>
              </a:lnSpc>
              <a:buFont typeface="Marlett" charset="0"/>
              <a:buNone/>
              <a:defRPr/>
            </a:pPr>
            <a:endParaRPr lang="en-US" dirty="0" smtClean="0">
              <a:ea typeface="ＭＳ Ｐゴシック" charset="0"/>
              <a:cs typeface="ＭＳ Ｐゴシック" charset="0"/>
            </a:endParaRPr>
          </a:p>
          <a:p>
            <a:pPr marL="0" indent="0">
              <a:lnSpc>
                <a:spcPct val="90000"/>
              </a:lnSpc>
              <a:buFont typeface="Marlett" charset="0"/>
              <a:buNone/>
              <a:defRPr/>
            </a:pPr>
            <a:endParaRPr lang="en-US" sz="2000" dirty="0" smtClean="0">
              <a:ea typeface="ＭＳ Ｐゴシック" charset="0"/>
              <a:cs typeface="ＭＳ Ｐゴシック" charset="0"/>
            </a:endParaRPr>
          </a:p>
          <a:p>
            <a:pPr marL="0" indent="0">
              <a:lnSpc>
                <a:spcPct val="90000"/>
              </a:lnSpc>
              <a:buFont typeface="Marlett" charset="0"/>
              <a:buNone/>
              <a:defRPr/>
            </a:pPr>
            <a:r>
              <a:rPr lang="en-US" sz="1200" dirty="0" smtClean="0">
                <a:ea typeface="ＭＳ Ｐゴシック" charset="0"/>
                <a:cs typeface="ＭＳ Ｐゴシック" charset="0"/>
              </a:rPr>
              <a:t>1] Walczak A, et al. </a:t>
            </a:r>
            <a:r>
              <a:rPr lang="en-US" sz="1200" i="1" dirty="0" smtClean="0">
                <a:ea typeface="ＭＳ Ｐゴシック" charset="0"/>
                <a:cs typeface="ＭＳ Ｐゴシック" charset="0"/>
              </a:rPr>
              <a:t>JAMA Neurol </a:t>
            </a:r>
            <a:r>
              <a:rPr lang="en-US" sz="1200" dirty="0" smtClean="0">
                <a:ea typeface="ＭＳ Ｐゴシック" charset="0"/>
                <a:cs typeface="ＭＳ Ｐゴシック" charset="0"/>
              </a:rPr>
              <a:t>. 2013;Sept 1;70(9):1105-1109.   </a:t>
            </a:r>
          </a:p>
          <a:p>
            <a:pPr marL="0" indent="0">
              <a:lnSpc>
                <a:spcPct val="90000"/>
              </a:lnSpc>
              <a:buFont typeface="Marlett" charset="0"/>
              <a:buNone/>
              <a:defRPr/>
            </a:pPr>
            <a:endParaRPr lang="en-US" sz="1200" dirty="0">
              <a:ea typeface="ＭＳ Ｐゴシック" charset="0"/>
              <a:cs typeface="ＭＳ Ｐゴシック" charset="0"/>
            </a:endParaRPr>
          </a:p>
          <a:p>
            <a:pPr marL="0" indent="0">
              <a:lnSpc>
                <a:spcPct val="90000"/>
              </a:lnSpc>
              <a:buFont typeface="Marlett" charset="0"/>
              <a:buNone/>
              <a:defRPr/>
            </a:pPr>
            <a:endParaRPr lang="en-US" sz="1200" dirty="0">
              <a:ea typeface="ＭＳ Ｐゴシック" charset="0"/>
              <a:cs typeface="ＭＳ Ｐゴシック" charset="0"/>
            </a:endParaRPr>
          </a:p>
          <a:p>
            <a:pPr marL="0" indent="0">
              <a:lnSpc>
                <a:spcPct val="90000"/>
              </a:lnSpc>
              <a:buFont typeface="Marlett" charset="0"/>
              <a:buNone/>
              <a:defRPr/>
            </a:pPr>
            <a:endParaRPr lang="en-US" sz="4000" dirty="0">
              <a:ea typeface="ＭＳ Ｐゴシック" charset="0"/>
              <a:cs typeface="ＭＳ Ｐゴシック" charset="0"/>
            </a:endParaRPr>
          </a:p>
          <a:p>
            <a:pPr marL="0" indent="0">
              <a:lnSpc>
                <a:spcPct val="90000"/>
              </a:lnSpc>
              <a:buFont typeface="Marlett" charset="0"/>
              <a:buNone/>
              <a:defRPr/>
            </a:pPr>
            <a:endParaRPr lang="en-US" sz="4000" dirty="0">
              <a:ea typeface="ＭＳ Ｐゴシック" charset="0"/>
              <a:cs typeface="ＭＳ Ｐゴシック" charset="0"/>
            </a:endParaRPr>
          </a:p>
          <a:p>
            <a:pPr marL="0" indent="0">
              <a:lnSpc>
                <a:spcPct val="90000"/>
              </a:lnSpc>
              <a:buFont typeface="Marlett" charset="0"/>
              <a:buNone/>
              <a:defRPr/>
            </a:pPr>
            <a:endParaRPr lang="en-US" sz="4000" dirty="0" smtClean="0">
              <a:ea typeface="ＭＳ Ｐゴシック" charset="0"/>
              <a:cs typeface="ＭＳ Ｐゴシック" charset="0"/>
            </a:endParaRPr>
          </a:p>
          <a:p>
            <a:pPr marL="0" indent="0">
              <a:lnSpc>
                <a:spcPct val="90000"/>
              </a:lnSpc>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4123658002"/>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altLang="en-US" sz="4000" smtClean="0"/>
              <a:t>MS Symptomatic Therapies</a:t>
            </a:r>
          </a:p>
        </p:txBody>
      </p:sp>
      <p:sp>
        <p:nvSpPr>
          <p:cNvPr id="7170" name="Rectangle 3"/>
          <p:cNvSpPr>
            <a:spLocks noGrp="1" noChangeArrowheads="1"/>
          </p:cNvSpPr>
          <p:nvPr>
            <p:ph type="body" idx="4294967295"/>
          </p:nvPr>
        </p:nvSpPr>
        <p:spPr>
          <a:xfrm>
            <a:off x="440267" y="1676400"/>
            <a:ext cx="8050389" cy="4953000"/>
          </a:xfrm>
        </p:spPr>
        <p:txBody>
          <a:bodyPr>
            <a:normAutofit fontScale="92500" lnSpcReduction="20000"/>
          </a:bodyPr>
          <a:lstStyle/>
          <a:p>
            <a:pPr>
              <a:lnSpc>
                <a:spcPct val="90000"/>
              </a:lnSpc>
              <a:spcAft>
                <a:spcPts val="1200"/>
              </a:spcAft>
              <a:defRPr/>
            </a:pPr>
            <a:r>
              <a:rPr lang="en-US" dirty="0" smtClean="0">
                <a:ea typeface="ＭＳ Ｐゴシック" charset="0"/>
                <a:cs typeface="ＭＳ Ｐゴシック" charset="0"/>
              </a:rPr>
              <a:t>Dalfampridine</a:t>
            </a:r>
            <a:endParaRPr lang="en-US" dirty="0">
              <a:ea typeface="ＭＳ Ｐゴシック" charset="0"/>
              <a:cs typeface="ＭＳ Ｐゴシック" charset="0"/>
            </a:endParaRPr>
          </a:p>
          <a:p>
            <a:pPr lvl="1">
              <a:lnSpc>
                <a:spcPct val="90000"/>
              </a:lnSpc>
              <a:spcAft>
                <a:spcPts val="1200"/>
              </a:spcAft>
              <a:defRPr/>
            </a:pPr>
            <a:r>
              <a:rPr lang="en-US" dirty="0" smtClean="0">
                <a:ea typeface="ＭＳ Ｐゴシック" charset="0"/>
                <a:cs typeface="ＭＳ Ｐゴシック" charset="0"/>
              </a:rPr>
              <a:t>Potassium channel blocker</a:t>
            </a:r>
          </a:p>
          <a:p>
            <a:pPr lvl="1">
              <a:lnSpc>
                <a:spcPct val="90000"/>
              </a:lnSpc>
              <a:spcAft>
                <a:spcPts val="1200"/>
              </a:spcAft>
              <a:defRPr/>
            </a:pPr>
            <a:r>
              <a:rPr lang="en-US" dirty="0" smtClean="0">
                <a:ea typeface="ＭＳ Ｐゴシック" charset="0"/>
                <a:cs typeface="ＭＳ Ｐゴシック" charset="0"/>
              </a:rPr>
              <a:t>Extended release product</a:t>
            </a:r>
          </a:p>
          <a:p>
            <a:pPr lvl="1">
              <a:lnSpc>
                <a:spcPct val="90000"/>
              </a:lnSpc>
              <a:spcAft>
                <a:spcPts val="1200"/>
              </a:spcAft>
              <a:defRPr/>
            </a:pPr>
            <a:r>
              <a:rPr lang="en-US" dirty="0" smtClean="0">
                <a:ea typeface="ＭＳ Ｐゴシック" charset="0"/>
                <a:cs typeface="ＭＳ Ｐゴシック" charset="0"/>
              </a:rPr>
              <a:t>10 mg PO twice daily</a:t>
            </a:r>
          </a:p>
          <a:p>
            <a:pPr lvl="1">
              <a:lnSpc>
                <a:spcPct val="90000"/>
              </a:lnSpc>
              <a:spcAft>
                <a:spcPts val="1200"/>
              </a:spcAft>
              <a:defRPr/>
            </a:pPr>
            <a:r>
              <a:rPr lang="en-US" dirty="0" smtClean="0">
                <a:ea typeface="ＭＳ Ｐゴシック" charset="0"/>
                <a:cs typeface="ＭＳ Ｐゴシック" charset="0"/>
              </a:rPr>
              <a:t>Improves ability to walk (in 35 - 43% of patients with all 4 types of MS disease course)</a:t>
            </a:r>
            <a:r>
              <a:rPr lang="en-US" baseline="30000" dirty="0" smtClean="0">
                <a:ea typeface="ＭＳ Ｐゴシック" charset="0"/>
                <a:cs typeface="ＭＳ Ｐゴシック" charset="0"/>
              </a:rPr>
              <a:t>1</a:t>
            </a:r>
            <a:endParaRPr lang="en-US" dirty="0" smtClean="0">
              <a:ea typeface="ＭＳ Ｐゴシック" charset="0"/>
              <a:cs typeface="ＭＳ Ｐゴシック" charset="0"/>
            </a:endParaRPr>
          </a:p>
          <a:p>
            <a:pPr lvl="1">
              <a:lnSpc>
                <a:spcPct val="90000"/>
              </a:lnSpc>
              <a:spcAft>
                <a:spcPts val="1200"/>
              </a:spcAft>
              <a:defRPr/>
            </a:pPr>
            <a:r>
              <a:rPr lang="en-US" dirty="0" smtClean="0">
                <a:ea typeface="ＭＳ Ｐゴシック" charset="0"/>
                <a:cs typeface="ＭＳ Ｐゴシック" charset="0"/>
              </a:rPr>
              <a:t>Can improve nerve conduction</a:t>
            </a:r>
            <a:endParaRPr lang="en-US" baseline="30000" dirty="0" smtClean="0">
              <a:ea typeface="ＭＳ Ｐゴシック" charset="0"/>
              <a:cs typeface="ＭＳ Ｐゴシック" charset="0"/>
            </a:endParaRPr>
          </a:p>
          <a:p>
            <a:pPr lvl="1">
              <a:lnSpc>
                <a:spcPct val="90000"/>
              </a:lnSpc>
              <a:spcAft>
                <a:spcPts val="1200"/>
              </a:spcAft>
              <a:defRPr/>
            </a:pPr>
            <a:r>
              <a:rPr lang="en-US" dirty="0" smtClean="0">
                <a:ea typeface="ＭＳ Ｐゴシック" charset="0"/>
                <a:cs typeface="ＭＳ Ｐゴシック" charset="0"/>
              </a:rPr>
              <a:t>Contraindicated with seizures or renal impairment</a:t>
            </a:r>
            <a:endParaRPr lang="en-US" dirty="0">
              <a:ea typeface="ＭＳ Ｐゴシック" charset="0"/>
              <a:cs typeface="ＭＳ Ｐゴシック" charset="0"/>
            </a:endParaRPr>
          </a:p>
          <a:p>
            <a:pPr lvl="1">
              <a:lnSpc>
                <a:spcPct val="90000"/>
              </a:lnSpc>
              <a:spcAft>
                <a:spcPts val="600"/>
              </a:spcAft>
              <a:defRPr/>
            </a:pPr>
            <a:endParaRPr lang="en-US" dirty="0" smtClean="0">
              <a:ea typeface="ＭＳ Ｐゴシック" charset="0"/>
              <a:cs typeface="ＭＳ Ｐゴシック" charset="0"/>
            </a:endParaRPr>
          </a:p>
          <a:p>
            <a:pPr lvl="1">
              <a:lnSpc>
                <a:spcPct val="90000"/>
              </a:lnSpc>
              <a:spcAft>
                <a:spcPts val="600"/>
              </a:spcAft>
              <a:defRPr/>
            </a:pPr>
            <a:endParaRPr lang="en-US" sz="900" dirty="0" smtClean="0">
              <a:ea typeface="ＭＳ Ｐゴシック" charset="0"/>
              <a:cs typeface="ＭＳ Ｐゴシック" charset="0"/>
            </a:endParaRPr>
          </a:p>
          <a:p>
            <a:pPr>
              <a:lnSpc>
                <a:spcPct val="90000"/>
              </a:lnSpc>
              <a:spcAft>
                <a:spcPts val="600"/>
              </a:spcAft>
              <a:buFont typeface="Arial" charset="0"/>
              <a:buNone/>
              <a:defRPr/>
            </a:pPr>
            <a:r>
              <a:rPr lang="en-US" sz="1200" dirty="0" smtClean="0">
                <a:ea typeface="ＭＳ Ｐゴシック" charset="0"/>
                <a:cs typeface="ＭＳ Ｐゴシック" charset="0"/>
              </a:rPr>
              <a:t>1] Ampyra (dalfampridine) prescribing information. 2013.</a:t>
            </a:r>
          </a:p>
          <a:p>
            <a:pPr marL="0" indent="0">
              <a:lnSpc>
                <a:spcPct val="90000"/>
              </a:lnSpc>
              <a:spcAft>
                <a:spcPts val="600"/>
              </a:spcAft>
              <a:buFont typeface="Marlett" charset="0"/>
              <a:buNone/>
              <a:defRPr/>
            </a:pPr>
            <a:endParaRPr lang="en-US" sz="1200" dirty="0">
              <a:ea typeface="ＭＳ Ｐゴシック" charset="0"/>
              <a:cs typeface="ＭＳ Ｐゴシック" charset="0"/>
            </a:endParaRPr>
          </a:p>
          <a:p>
            <a:pPr marL="0" indent="0">
              <a:lnSpc>
                <a:spcPct val="90000"/>
              </a:lnSpc>
              <a:spcAft>
                <a:spcPts val="600"/>
              </a:spcAft>
              <a:buFont typeface="Marlett" charset="0"/>
              <a:buNone/>
              <a:defRPr/>
            </a:pPr>
            <a:endParaRPr lang="en-US" sz="1200" dirty="0">
              <a:ea typeface="ＭＳ Ｐゴシック" charset="0"/>
              <a:cs typeface="ＭＳ Ｐゴシック" charset="0"/>
            </a:endParaRPr>
          </a:p>
          <a:p>
            <a:pPr marL="0" indent="0">
              <a:lnSpc>
                <a:spcPct val="90000"/>
              </a:lnSpc>
              <a:spcAft>
                <a:spcPts val="600"/>
              </a:spcAft>
              <a:buFont typeface="Marlett" charset="0"/>
              <a:buNone/>
              <a:defRPr/>
            </a:pPr>
            <a:endParaRPr lang="en-US" sz="4000" dirty="0">
              <a:ea typeface="ＭＳ Ｐゴシック" charset="0"/>
              <a:cs typeface="ＭＳ Ｐゴシック" charset="0"/>
            </a:endParaRPr>
          </a:p>
          <a:p>
            <a:pPr marL="0" indent="0">
              <a:lnSpc>
                <a:spcPct val="90000"/>
              </a:lnSpc>
              <a:spcAft>
                <a:spcPts val="600"/>
              </a:spcAft>
              <a:buFont typeface="Marlett" charset="0"/>
              <a:buNone/>
              <a:defRPr/>
            </a:pPr>
            <a:endParaRPr lang="en-US" sz="4000" dirty="0">
              <a:ea typeface="ＭＳ Ｐゴシック" charset="0"/>
              <a:cs typeface="ＭＳ Ｐゴシック" charset="0"/>
            </a:endParaRPr>
          </a:p>
          <a:p>
            <a:pPr marL="0" indent="0">
              <a:lnSpc>
                <a:spcPct val="90000"/>
              </a:lnSpc>
              <a:spcAft>
                <a:spcPts val="600"/>
              </a:spcAft>
              <a:buFont typeface="Marlett" charset="0"/>
              <a:buNone/>
              <a:defRPr/>
            </a:pPr>
            <a:endParaRPr lang="en-US" sz="4000" dirty="0" smtClean="0">
              <a:ea typeface="ＭＳ Ｐゴシック" charset="0"/>
              <a:cs typeface="ＭＳ Ｐゴシック" charset="0"/>
            </a:endParaRPr>
          </a:p>
          <a:p>
            <a:pPr marL="0" indent="0">
              <a:lnSpc>
                <a:spcPct val="90000"/>
              </a:lnSpc>
              <a:spcAft>
                <a:spcPts val="600"/>
              </a:spcAft>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3035757289"/>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4000" dirty="0" smtClean="0">
                <a:ln>
                  <a:solidFill>
                    <a:srgbClr val="003366"/>
                  </a:solidFill>
                </a:ln>
              </a:rPr>
              <a:t>MS Symptomatic Therapies</a:t>
            </a:r>
          </a:p>
        </p:txBody>
      </p:sp>
      <p:sp>
        <p:nvSpPr>
          <p:cNvPr id="59395" name="Content Placeholder 2"/>
          <p:cNvSpPr>
            <a:spLocks noGrp="1"/>
          </p:cNvSpPr>
          <p:nvPr>
            <p:ph idx="1"/>
          </p:nvPr>
        </p:nvSpPr>
        <p:spPr/>
        <p:txBody>
          <a:bodyPr/>
          <a:lstStyle/>
          <a:p>
            <a:pPr>
              <a:lnSpc>
                <a:spcPct val="90000"/>
              </a:lnSpc>
              <a:spcBef>
                <a:spcPts val="1200"/>
              </a:spcBef>
              <a:spcAft>
                <a:spcPts val="1800"/>
              </a:spcAft>
            </a:pPr>
            <a:r>
              <a:rPr lang="en-US" altLang="en-US" sz="3200" dirty="0" err="1" smtClean="0">
                <a:ea typeface="MS PGothic" pitchFamily="34" charset="-128"/>
              </a:rPr>
              <a:t>Onabotulinumtoxin</a:t>
            </a:r>
            <a:r>
              <a:rPr lang="en-US" altLang="en-US" sz="3200" dirty="0" smtClean="0">
                <a:ea typeface="MS PGothic" pitchFamily="34" charset="-128"/>
              </a:rPr>
              <a:t> A</a:t>
            </a:r>
          </a:p>
          <a:p>
            <a:pPr lvl="1">
              <a:lnSpc>
                <a:spcPct val="90000"/>
              </a:lnSpc>
              <a:spcBef>
                <a:spcPts val="1200"/>
              </a:spcBef>
              <a:spcAft>
                <a:spcPts val="1800"/>
              </a:spcAft>
            </a:pPr>
            <a:r>
              <a:rPr lang="en-US" altLang="en-US" sz="2800" dirty="0" smtClean="0">
                <a:ea typeface="MS PGothic" pitchFamily="34" charset="-128"/>
              </a:rPr>
              <a:t>For overactive bladder</a:t>
            </a:r>
          </a:p>
          <a:p>
            <a:pPr lvl="1">
              <a:lnSpc>
                <a:spcPct val="90000"/>
              </a:lnSpc>
              <a:spcBef>
                <a:spcPts val="1200"/>
              </a:spcBef>
              <a:spcAft>
                <a:spcPts val="1800"/>
              </a:spcAft>
            </a:pPr>
            <a:r>
              <a:rPr lang="en-US" altLang="en-US" dirty="0">
                <a:ea typeface="MS PGothic" pitchFamily="34" charset="-128"/>
              </a:rPr>
              <a:t>Injection into bladder </a:t>
            </a:r>
            <a:r>
              <a:rPr lang="en-US" altLang="en-US" dirty="0" smtClean="0">
                <a:ea typeface="MS PGothic" pitchFamily="34" charset="-128"/>
              </a:rPr>
              <a:t>muscles</a:t>
            </a:r>
            <a:endParaRPr lang="en-US" altLang="en-US" sz="2800" dirty="0" smtClean="0">
              <a:ea typeface="MS PGothic" pitchFamily="34" charset="-128"/>
            </a:endParaRPr>
          </a:p>
          <a:p>
            <a:pPr lvl="1">
              <a:lnSpc>
                <a:spcPct val="90000"/>
              </a:lnSpc>
              <a:spcBef>
                <a:spcPts val="1200"/>
              </a:spcBef>
              <a:spcAft>
                <a:spcPts val="1800"/>
              </a:spcAft>
            </a:pPr>
            <a:r>
              <a:rPr lang="en-US" altLang="en-US" sz="2800" dirty="0" smtClean="0">
                <a:ea typeface="MS PGothic" pitchFamily="34" charset="-128"/>
              </a:rPr>
              <a:t>May need to catheterize</a:t>
            </a:r>
            <a:endParaRPr lang="en-US" altLang="en-US" sz="2800" dirty="0" smtClean="0"/>
          </a:p>
        </p:txBody>
      </p:sp>
    </p:spTree>
    <p:extLst>
      <p:ext uri="{BB962C8B-B14F-4D97-AF65-F5344CB8AC3E}">
        <p14:creationId xmlns:p14="http://schemas.microsoft.com/office/powerpoint/2010/main" xmlns="" val="1369460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1066800"/>
          </a:xfrm>
        </p:spPr>
        <p:txBody>
          <a:bodyPr>
            <a:normAutofit/>
          </a:bodyPr>
          <a:lstStyle/>
          <a:p>
            <a:r>
              <a:rPr lang="en-US" altLang="en-US" sz="4000" dirty="0" smtClean="0">
                <a:ln>
                  <a:solidFill>
                    <a:srgbClr val="0A4A44"/>
                  </a:solidFill>
                </a:ln>
              </a:rPr>
              <a:t>CE Information</a:t>
            </a:r>
          </a:p>
        </p:txBody>
      </p:sp>
      <p:sp>
        <p:nvSpPr>
          <p:cNvPr id="3" name="Content Placeholder 2"/>
          <p:cNvSpPr>
            <a:spLocks noGrp="1"/>
          </p:cNvSpPr>
          <p:nvPr>
            <p:ph idx="1"/>
          </p:nvPr>
        </p:nvSpPr>
        <p:spPr>
          <a:xfrm>
            <a:off x="457200" y="1600200"/>
            <a:ext cx="8229600" cy="5105400"/>
          </a:xfrm>
        </p:spPr>
        <p:txBody>
          <a:bodyPr>
            <a:normAutofit/>
          </a:bodyPr>
          <a:lstStyle/>
          <a:p>
            <a:pPr>
              <a:buFont typeface="Arial" charset="0"/>
              <a:buNone/>
              <a:defRPr/>
            </a:pPr>
            <a:r>
              <a:rPr lang="en-US" sz="2800" b="1" u="sng" dirty="0" smtClean="0">
                <a:solidFill>
                  <a:schemeClr val="accent6">
                    <a:lumMod val="75000"/>
                  </a:schemeClr>
                </a:solidFill>
              </a:rPr>
              <a:t>Purpose Statement</a:t>
            </a:r>
          </a:p>
          <a:p>
            <a:pPr marL="0" indent="0">
              <a:buFont typeface="Arial" charset="0"/>
              <a:buNone/>
              <a:defRPr/>
            </a:pPr>
            <a:r>
              <a:rPr lang="en-US" sz="2000" dirty="0" smtClean="0"/>
              <a:t>The purpose of this activity is to enhance competence of nurses and case managers concerning the treatment of MS.</a:t>
            </a:r>
          </a:p>
          <a:p>
            <a:pPr>
              <a:buFont typeface="Arial" charset="0"/>
              <a:buNone/>
              <a:defRPr/>
            </a:pPr>
            <a:r>
              <a:rPr lang="en-US" sz="2800" b="1" u="sng" dirty="0" smtClean="0">
                <a:solidFill>
                  <a:schemeClr val="accent6">
                    <a:lumMod val="75000"/>
                  </a:schemeClr>
                </a:solidFill>
              </a:rPr>
              <a:t>Target Audience</a:t>
            </a:r>
          </a:p>
          <a:p>
            <a:pPr marL="0" indent="0">
              <a:spcBef>
                <a:spcPts val="0"/>
              </a:spcBef>
              <a:buFont typeface="Arial" charset="0"/>
              <a:buNone/>
              <a:defRPr/>
            </a:pPr>
            <a:r>
              <a:rPr lang="en-US" sz="2000" dirty="0" smtClean="0">
                <a:cs typeface="Arial" charset="0"/>
              </a:rPr>
              <a:t>This educational activity is directed toward case managers practicing in the management of Multiple Sclerosis.</a:t>
            </a:r>
          </a:p>
          <a:p>
            <a:pPr>
              <a:spcBef>
                <a:spcPts val="0"/>
              </a:spcBef>
              <a:buFont typeface="Arial" charset="0"/>
              <a:buNone/>
              <a:defRPr/>
            </a:pPr>
            <a:r>
              <a:rPr lang="en-US" sz="2800" b="1" u="sng" dirty="0" smtClean="0">
                <a:solidFill>
                  <a:schemeClr val="accent6">
                    <a:lumMod val="75000"/>
                  </a:schemeClr>
                </a:solidFill>
                <a:cs typeface="Arial" charset="0"/>
              </a:rPr>
              <a:t>Sponsor</a:t>
            </a:r>
          </a:p>
          <a:p>
            <a:pPr>
              <a:spcBef>
                <a:spcPts val="0"/>
              </a:spcBef>
              <a:buFont typeface="Arial" charset="0"/>
              <a:buNone/>
              <a:defRPr/>
            </a:pPr>
            <a:r>
              <a:rPr lang="en-US" sz="2000" dirty="0" smtClean="0"/>
              <a:t>			This activity is sponsored by Medical Learning Institute Inc.</a:t>
            </a:r>
          </a:p>
          <a:p>
            <a:pPr>
              <a:spcBef>
                <a:spcPts val="0"/>
              </a:spcBef>
              <a:buFont typeface="Arial" charset="0"/>
              <a:buNone/>
              <a:defRPr/>
            </a:pPr>
            <a:endParaRPr lang="en-US" sz="2800" dirty="0" smtClean="0">
              <a:cs typeface="Arial" charset="0"/>
            </a:endParaRPr>
          </a:p>
          <a:p>
            <a:pPr>
              <a:spcBef>
                <a:spcPts val="0"/>
              </a:spcBef>
              <a:buFont typeface="Arial" charset="0"/>
              <a:buNone/>
              <a:defRPr/>
            </a:pPr>
            <a:endParaRPr lang="en-US" sz="1200" dirty="0" smtClean="0">
              <a:cs typeface="Arial" charset="0"/>
            </a:endParaRPr>
          </a:p>
          <a:p>
            <a:pPr>
              <a:buFont typeface="Arial" charset="0"/>
              <a:buNone/>
              <a:defRPr/>
            </a:pPr>
            <a:r>
              <a:rPr lang="en-US" sz="2800" b="1" u="sng" dirty="0" smtClean="0">
                <a:solidFill>
                  <a:schemeClr val="accent6">
                    <a:lumMod val="75000"/>
                  </a:schemeClr>
                </a:solidFill>
                <a:cs typeface="Arial" charset="0"/>
              </a:rPr>
              <a:t>Commercial Support Acknowledgment</a:t>
            </a:r>
          </a:p>
          <a:p>
            <a:pPr marL="0" indent="0">
              <a:spcBef>
                <a:spcPts val="0"/>
              </a:spcBef>
              <a:buFont typeface="Arial" charset="0"/>
              <a:buNone/>
              <a:defRPr/>
            </a:pPr>
            <a:r>
              <a:rPr lang="en-US" sz="1800" dirty="0" smtClean="0">
                <a:cs typeface="Arial" charset="0"/>
              </a:rPr>
              <a:t>This activity is supported by educational grants from </a:t>
            </a:r>
            <a:r>
              <a:rPr lang="en-US" sz="1800" dirty="0" err="1" smtClean="0">
                <a:cs typeface="Arial" charset="0"/>
              </a:rPr>
              <a:t>Acorda</a:t>
            </a:r>
            <a:r>
              <a:rPr lang="en-US" sz="1800" dirty="0" smtClean="0">
                <a:cs typeface="Arial" charset="0"/>
              </a:rPr>
              <a:t> Therapeutics, Inc and </a:t>
            </a:r>
            <a:r>
              <a:rPr lang="en-US" sz="1800" dirty="0"/>
              <a:t>Genzyme, a Sanofi </a:t>
            </a:r>
            <a:r>
              <a:rPr lang="en-US" sz="1800" dirty="0" smtClean="0"/>
              <a:t>company.</a:t>
            </a:r>
            <a:endParaRPr lang="en-US" sz="2800" dirty="0"/>
          </a:p>
        </p:txBody>
      </p:sp>
      <p:pic>
        <p:nvPicPr>
          <p:cNvPr id="9220" name="Picture 1" descr="C:\Documents and Settings\K-Rock\Desktop\Center of Excellence Media\AMCP 2009\Oncology 6-8am\Design\logos\MLI_Logo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607" y="4343400"/>
            <a:ext cx="169333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5346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altLang="en-US" sz="4000" smtClean="0"/>
              <a:t>MS Symptomatic Therapies</a:t>
            </a:r>
          </a:p>
        </p:txBody>
      </p:sp>
      <p:sp>
        <p:nvSpPr>
          <p:cNvPr id="7170" name="Rectangle 3"/>
          <p:cNvSpPr>
            <a:spLocks noGrp="1" noChangeArrowheads="1"/>
          </p:cNvSpPr>
          <p:nvPr>
            <p:ph type="body" idx="4294967295"/>
          </p:nvPr>
        </p:nvSpPr>
        <p:spPr>
          <a:xfrm>
            <a:off x="372533" y="1600200"/>
            <a:ext cx="8321323" cy="5105400"/>
          </a:xfrm>
        </p:spPr>
        <p:txBody>
          <a:bodyPr>
            <a:normAutofit lnSpcReduction="10000"/>
          </a:bodyPr>
          <a:lstStyle/>
          <a:p>
            <a:pPr>
              <a:lnSpc>
                <a:spcPct val="90000"/>
              </a:lnSpc>
              <a:spcBef>
                <a:spcPts val="1800"/>
              </a:spcBef>
              <a:spcAft>
                <a:spcPts val="1200"/>
              </a:spcAft>
              <a:defRPr/>
            </a:pPr>
            <a:r>
              <a:rPr lang="en-US" sz="3200" dirty="0" smtClean="0">
                <a:ea typeface="ＭＳ Ｐゴシック" charset="0"/>
                <a:cs typeface="ＭＳ Ｐゴシック" charset="0"/>
              </a:rPr>
              <a:t>Dextromethorphan (20mg)/Quinidine (10mg)</a:t>
            </a:r>
            <a:endParaRPr lang="en-US" sz="3200" dirty="0">
              <a:ea typeface="ＭＳ Ｐゴシック" charset="0"/>
              <a:cs typeface="ＭＳ Ｐゴシック" charset="0"/>
            </a:endParaRPr>
          </a:p>
          <a:p>
            <a:pPr lvl="1">
              <a:lnSpc>
                <a:spcPct val="90000"/>
              </a:lnSpc>
              <a:spcBef>
                <a:spcPts val="1800"/>
              </a:spcBef>
              <a:spcAft>
                <a:spcPts val="1200"/>
              </a:spcAft>
              <a:defRPr/>
            </a:pPr>
            <a:r>
              <a:rPr lang="en-US" sz="2800" dirty="0" smtClean="0">
                <a:ea typeface="ＭＳ Ｐゴシック" charset="0"/>
                <a:cs typeface="ＭＳ Ｐゴシック" charset="0"/>
              </a:rPr>
              <a:t>Pseudobulbar affect</a:t>
            </a:r>
            <a:r>
              <a:rPr lang="en-US" sz="2800" baseline="30000" dirty="0" smtClean="0">
                <a:ea typeface="ＭＳ Ｐゴシック" charset="0"/>
                <a:cs typeface="ＭＳ Ｐゴシック" charset="0"/>
              </a:rPr>
              <a:t>1</a:t>
            </a:r>
          </a:p>
          <a:p>
            <a:pPr lvl="1">
              <a:lnSpc>
                <a:spcPct val="90000"/>
              </a:lnSpc>
              <a:spcBef>
                <a:spcPts val="1800"/>
              </a:spcBef>
              <a:spcAft>
                <a:spcPts val="1200"/>
              </a:spcAft>
              <a:defRPr/>
            </a:pPr>
            <a:r>
              <a:rPr lang="en-US" sz="2800" dirty="0" smtClean="0">
                <a:ea typeface="ＭＳ Ｐゴシック" charset="0"/>
                <a:cs typeface="ＭＳ Ｐゴシック" charset="0"/>
              </a:rPr>
              <a:t>Acts on sigma-1, NMDA receptors</a:t>
            </a:r>
            <a:endParaRPr lang="en-US" sz="2800" dirty="0">
              <a:ea typeface="ＭＳ Ｐゴシック" charset="0"/>
              <a:cs typeface="ＭＳ Ｐゴシック" charset="0"/>
            </a:endParaRPr>
          </a:p>
          <a:p>
            <a:pPr>
              <a:lnSpc>
                <a:spcPct val="90000"/>
              </a:lnSpc>
              <a:spcBef>
                <a:spcPts val="1800"/>
              </a:spcBef>
              <a:spcAft>
                <a:spcPts val="1200"/>
              </a:spcAft>
              <a:defRPr/>
            </a:pPr>
            <a:r>
              <a:rPr lang="en-US" sz="3200" dirty="0" smtClean="0">
                <a:ea typeface="ＭＳ Ｐゴシック" charset="0"/>
                <a:cs typeface="ＭＳ Ｐゴシック" charset="0"/>
              </a:rPr>
              <a:t>Tetrahydrocannabinol / Cannabinoids</a:t>
            </a:r>
          </a:p>
          <a:p>
            <a:pPr lvl="1">
              <a:lnSpc>
                <a:spcPct val="90000"/>
              </a:lnSpc>
              <a:spcBef>
                <a:spcPts val="1800"/>
              </a:spcBef>
              <a:spcAft>
                <a:spcPts val="1200"/>
              </a:spcAft>
              <a:defRPr/>
            </a:pPr>
            <a:r>
              <a:rPr lang="en-US" sz="2800" dirty="0" smtClean="0">
                <a:ea typeface="ＭＳ Ｐゴシック" charset="0"/>
                <a:cs typeface="ＭＳ Ｐゴシック" charset="0"/>
              </a:rPr>
              <a:t>Pain/spasticity </a:t>
            </a:r>
          </a:p>
          <a:p>
            <a:pPr>
              <a:lnSpc>
                <a:spcPct val="90000"/>
              </a:lnSpc>
              <a:spcBef>
                <a:spcPts val="1800"/>
              </a:spcBef>
              <a:spcAft>
                <a:spcPts val="1200"/>
              </a:spcAft>
              <a:buFont typeface="Arial" charset="0"/>
              <a:buNone/>
              <a:defRPr/>
            </a:pPr>
            <a:endParaRPr lang="en-US" sz="3600" dirty="0" smtClean="0">
              <a:ea typeface="ＭＳ Ｐゴシック" charset="0"/>
              <a:cs typeface="ＭＳ Ｐゴシック" charset="0"/>
            </a:endParaRPr>
          </a:p>
          <a:p>
            <a:pPr>
              <a:lnSpc>
                <a:spcPct val="90000"/>
              </a:lnSpc>
              <a:spcBef>
                <a:spcPts val="1800"/>
              </a:spcBef>
              <a:spcAft>
                <a:spcPts val="1200"/>
              </a:spcAft>
              <a:buFont typeface="Arial" charset="0"/>
              <a:buNone/>
              <a:defRPr/>
            </a:pPr>
            <a:r>
              <a:rPr lang="en-US" sz="1200" dirty="0" smtClean="0">
                <a:ea typeface="ＭＳ Ｐゴシック" charset="0"/>
                <a:cs typeface="ＭＳ Ｐゴシック" charset="0"/>
              </a:rPr>
              <a:t>1] Nuedexta (dextromethorphan hydrobromide and quinidine sulfate) [prescribing information]. 2010.</a:t>
            </a:r>
          </a:p>
          <a:p>
            <a:pPr marL="0" indent="0">
              <a:lnSpc>
                <a:spcPct val="90000"/>
              </a:lnSpc>
              <a:spcBef>
                <a:spcPts val="1800"/>
              </a:spcBef>
              <a:spcAft>
                <a:spcPts val="1200"/>
              </a:spcAft>
              <a:buFont typeface="Marlett" charset="0"/>
              <a:buNone/>
              <a:defRPr/>
            </a:pPr>
            <a:endParaRPr lang="en-US" sz="1200" dirty="0">
              <a:ea typeface="ＭＳ Ｐゴシック" charset="0"/>
              <a:cs typeface="ＭＳ Ｐゴシック" charset="0"/>
            </a:endParaRPr>
          </a:p>
          <a:p>
            <a:pPr marL="0" indent="0">
              <a:lnSpc>
                <a:spcPct val="90000"/>
              </a:lnSpc>
              <a:spcBef>
                <a:spcPts val="1800"/>
              </a:spcBef>
              <a:spcAft>
                <a:spcPts val="1200"/>
              </a:spcAft>
              <a:buFont typeface="Marlett" charset="0"/>
              <a:buNone/>
              <a:defRPr/>
            </a:pPr>
            <a:endParaRPr lang="en-US" sz="1200" dirty="0">
              <a:ea typeface="ＭＳ Ｐゴシック" charset="0"/>
              <a:cs typeface="ＭＳ Ｐゴシック" charset="0"/>
            </a:endParaRPr>
          </a:p>
          <a:p>
            <a:pPr marL="0" indent="0">
              <a:lnSpc>
                <a:spcPct val="90000"/>
              </a:lnSpc>
              <a:spcBef>
                <a:spcPts val="1800"/>
              </a:spcBef>
              <a:spcAft>
                <a:spcPts val="1200"/>
              </a:spcAft>
              <a:buFont typeface="Marlett" charset="0"/>
              <a:buNone/>
              <a:defRPr/>
            </a:pPr>
            <a:endParaRPr lang="en-US" sz="4000" dirty="0">
              <a:ea typeface="ＭＳ Ｐゴシック" charset="0"/>
              <a:cs typeface="ＭＳ Ｐゴシック" charset="0"/>
            </a:endParaRPr>
          </a:p>
          <a:p>
            <a:pPr marL="0" indent="0">
              <a:lnSpc>
                <a:spcPct val="90000"/>
              </a:lnSpc>
              <a:spcBef>
                <a:spcPts val="1800"/>
              </a:spcBef>
              <a:spcAft>
                <a:spcPts val="1200"/>
              </a:spcAft>
              <a:buFont typeface="Marlett" charset="0"/>
              <a:buNone/>
              <a:defRPr/>
            </a:pPr>
            <a:endParaRPr lang="en-US" sz="4000" dirty="0">
              <a:ea typeface="ＭＳ Ｐゴシック" charset="0"/>
              <a:cs typeface="ＭＳ Ｐゴシック" charset="0"/>
            </a:endParaRPr>
          </a:p>
          <a:p>
            <a:pPr marL="0" indent="0">
              <a:lnSpc>
                <a:spcPct val="90000"/>
              </a:lnSpc>
              <a:spcBef>
                <a:spcPts val="1800"/>
              </a:spcBef>
              <a:spcAft>
                <a:spcPts val="1200"/>
              </a:spcAft>
              <a:buFont typeface="Marlett" charset="0"/>
              <a:buNone/>
              <a:defRPr/>
            </a:pPr>
            <a:endParaRPr lang="en-US" sz="4000" dirty="0" smtClean="0">
              <a:ea typeface="ＭＳ Ｐゴシック" charset="0"/>
              <a:cs typeface="ＭＳ Ｐゴシック" charset="0"/>
            </a:endParaRPr>
          </a:p>
          <a:p>
            <a:pPr marL="0" indent="0">
              <a:lnSpc>
                <a:spcPct val="90000"/>
              </a:lnSpc>
              <a:spcBef>
                <a:spcPts val="1800"/>
              </a:spcBef>
              <a:spcAft>
                <a:spcPts val="1200"/>
              </a:spcAft>
              <a:buFont typeface="Marlett" charset="0"/>
              <a:buNone/>
              <a:defRPr/>
            </a:pPr>
            <a:endParaRPr lang="en-US" sz="1600" dirty="0">
              <a:ea typeface="ＭＳ Ｐゴシック" charset="0"/>
              <a:cs typeface="ＭＳ Ｐゴシック" charset="0"/>
            </a:endParaRPr>
          </a:p>
        </p:txBody>
      </p:sp>
    </p:spTree>
    <p:extLst>
      <p:ext uri="{BB962C8B-B14F-4D97-AF65-F5344CB8AC3E}">
        <p14:creationId xmlns:p14="http://schemas.microsoft.com/office/powerpoint/2010/main" xmlns="" val="366823563"/>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altLang="en-US" sz="4000" smtClean="0"/>
              <a:t>Summary</a:t>
            </a:r>
          </a:p>
        </p:txBody>
      </p:sp>
      <p:sp>
        <p:nvSpPr>
          <p:cNvPr id="61443" name="Rectangle 3"/>
          <p:cNvSpPr>
            <a:spLocks noGrp="1" noChangeArrowheads="1"/>
          </p:cNvSpPr>
          <p:nvPr>
            <p:ph type="body" idx="4294967295"/>
          </p:nvPr>
        </p:nvSpPr>
        <p:spPr>
          <a:xfrm>
            <a:off x="440267" y="1981200"/>
            <a:ext cx="8128000" cy="4114800"/>
          </a:xfrm>
        </p:spPr>
        <p:txBody>
          <a:bodyPr/>
          <a:lstStyle/>
          <a:p>
            <a:pPr>
              <a:lnSpc>
                <a:spcPct val="90000"/>
              </a:lnSpc>
            </a:pPr>
            <a:r>
              <a:rPr lang="en-US" altLang="en-US" sz="3200" smtClean="0"/>
              <a:t>MS is in the era of DMTs</a:t>
            </a:r>
          </a:p>
          <a:p>
            <a:pPr>
              <a:lnSpc>
                <a:spcPct val="90000"/>
              </a:lnSpc>
              <a:buFont typeface="Marlett" pitchFamily="2" charset="2"/>
              <a:buNone/>
            </a:pPr>
            <a:endParaRPr lang="en-US" altLang="en-US" sz="3200" smtClean="0"/>
          </a:p>
          <a:p>
            <a:pPr>
              <a:lnSpc>
                <a:spcPct val="90000"/>
              </a:lnSpc>
            </a:pPr>
            <a:r>
              <a:rPr lang="en-US" altLang="en-US" sz="3200" smtClean="0"/>
              <a:t>Choices are expanding, making therapeutic decisions more complex</a:t>
            </a:r>
          </a:p>
          <a:p>
            <a:pPr>
              <a:lnSpc>
                <a:spcPct val="90000"/>
              </a:lnSpc>
              <a:buFont typeface="Marlett" pitchFamily="2" charset="2"/>
              <a:buNone/>
            </a:pPr>
            <a:endParaRPr lang="en-US" altLang="en-US" sz="3200" smtClean="0"/>
          </a:p>
          <a:p>
            <a:pPr>
              <a:lnSpc>
                <a:spcPct val="90000"/>
              </a:lnSpc>
            </a:pPr>
            <a:r>
              <a:rPr lang="en-US" altLang="en-US" sz="3200" smtClean="0"/>
              <a:t>We should expect key advances to move us into the next stage – personalized medicine</a:t>
            </a:r>
          </a:p>
          <a:p>
            <a:pPr>
              <a:lnSpc>
                <a:spcPct val="90000"/>
              </a:lnSpc>
              <a:buFont typeface="Marlett" pitchFamily="2" charset="2"/>
              <a:buNone/>
            </a:pPr>
            <a:endParaRPr lang="en-US" altLang="en-US" sz="1600" smtClean="0"/>
          </a:p>
        </p:txBody>
      </p:sp>
    </p:spTree>
    <p:extLst>
      <p:ext uri="{BB962C8B-B14F-4D97-AF65-F5344CB8AC3E}">
        <p14:creationId xmlns:p14="http://schemas.microsoft.com/office/powerpoint/2010/main" xmlns="" val="2987156374"/>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355600" y="0"/>
            <a:ext cx="8602133" cy="2133600"/>
          </a:xfrm>
          <a:prstGeom prst="rect">
            <a:avLst/>
          </a:prstGeom>
          <a:effectLst>
            <a:outerShdw blurRad="50800" dist="38100" dir="5400000" algn="t" rotWithShape="0">
              <a:prstClr val="black">
                <a:alpha val="40000"/>
              </a:prstClr>
            </a:outerShdw>
          </a:effectLst>
        </p:spPr>
        <p:txBody>
          <a:bodyPr anchor="ctr"/>
          <a:lstStyle/>
          <a:p>
            <a:pPr algn="ctr" eaLnBrk="0" hangingPunct="0">
              <a:defRPr/>
            </a:pPr>
            <a:endParaRPr lang="en-US" sz="3600" b="0" u="none" dirty="0">
              <a:solidFill>
                <a:schemeClr val="bg1"/>
              </a:solidFill>
              <a:latin typeface="Impact" panose="020B0806030902050204" pitchFamily="34" charset="0"/>
              <a:cs typeface="+mn-cs"/>
            </a:endParaRPr>
          </a:p>
        </p:txBody>
      </p:sp>
      <p:sp>
        <p:nvSpPr>
          <p:cNvPr id="2" name="Title 1"/>
          <p:cNvSpPr>
            <a:spLocks noGrp="1"/>
          </p:cNvSpPr>
          <p:nvPr>
            <p:ph type="ctrTitle"/>
          </p:nvPr>
        </p:nvSpPr>
        <p:spPr>
          <a:xfrm>
            <a:off x="0" y="663575"/>
            <a:ext cx="9144000" cy="1470025"/>
          </a:xfrm>
        </p:spPr>
        <p:txBody>
          <a:bodyPr>
            <a:noAutofit/>
          </a:bodyPr>
          <a:lstStyle/>
          <a:p>
            <a:pPr eaLnBrk="0" hangingPunct="0">
              <a:lnSpc>
                <a:spcPct val="85000"/>
              </a:lnSpc>
              <a:defRPr/>
            </a:pPr>
            <a:r>
              <a:rPr lang="en-US" sz="4800" b="1" u="sng" dirty="0">
                <a:ln>
                  <a:solidFill>
                    <a:schemeClr val="accent6">
                      <a:lumMod val="50000"/>
                    </a:schemeClr>
                  </a:solidFill>
                </a:ln>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Case Scenarios: </a:t>
            </a:r>
            <a:r>
              <a:rPr lang="en-US" sz="4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4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Patient-centered Treatment and Management Approaches from a Neurologist’s </a:t>
            </a:r>
            <a:r>
              <a:rPr lang="en-US" sz="36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Perspective</a:t>
            </a:r>
            <a:endParaRPr lang="en-US" sz="36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45233486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1</a:t>
            </a:r>
          </a:p>
        </p:txBody>
      </p:sp>
      <p:sp>
        <p:nvSpPr>
          <p:cNvPr id="4099" name="Rectangle 3"/>
          <p:cNvSpPr>
            <a:spLocks noGrp="1" noChangeArrowheads="1"/>
          </p:cNvSpPr>
          <p:nvPr>
            <p:ph type="body" idx="4294967295"/>
          </p:nvPr>
        </p:nvSpPr>
        <p:spPr>
          <a:xfrm>
            <a:off x="440267" y="1600200"/>
            <a:ext cx="8195733" cy="4953000"/>
          </a:xfrm>
        </p:spPr>
        <p:txBody>
          <a:bodyPr rtlCol="0">
            <a:normAutofit fontScale="85000" lnSpcReduction="10000"/>
          </a:bodyPr>
          <a:lstStyle/>
          <a:p>
            <a:pPr marL="231775" indent="-231775" eaLnBrk="1" fontAlgn="auto" hangingPunct="1">
              <a:lnSpc>
                <a:spcPct val="110000"/>
              </a:lnSpc>
              <a:spcBef>
                <a:spcPts val="1200"/>
              </a:spcBef>
              <a:spcAft>
                <a:spcPts val="600"/>
              </a:spcAft>
              <a:defRPr/>
            </a:pPr>
            <a:r>
              <a:rPr lang="en-US" sz="3300" dirty="0" smtClean="0"/>
              <a:t>A.S. is a 25-year-old female recently diagnosed with relapsing MS </a:t>
            </a:r>
          </a:p>
          <a:p>
            <a:pPr marL="231775" indent="-231775" eaLnBrk="1" fontAlgn="auto" hangingPunct="1">
              <a:lnSpc>
                <a:spcPct val="110000"/>
              </a:lnSpc>
              <a:spcBef>
                <a:spcPts val="1200"/>
              </a:spcBef>
              <a:spcAft>
                <a:spcPts val="600"/>
              </a:spcAft>
              <a:defRPr/>
            </a:pPr>
            <a:r>
              <a:rPr lang="en-US" sz="3300" dirty="0" smtClean="0"/>
              <a:t>She had the disease for three years, with two attacks and complete recovery </a:t>
            </a:r>
          </a:p>
          <a:p>
            <a:pPr marL="231775" indent="-231775" eaLnBrk="1" fontAlgn="auto" hangingPunct="1">
              <a:lnSpc>
                <a:spcPct val="110000"/>
              </a:lnSpc>
              <a:spcBef>
                <a:spcPts val="1200"/>
              </a:spcBef>
              <a:spcAft>
                <a:spcPts val="600"/>
              </a:spcAft>
              <a:defRPr/>
            </a:pPr>
            <a:r>
              <a:rPr lang="en-US" sz="3300" dirty="0" smtClean="0"/>
              <a:t>She was started on dimethyl fumarate 3 months ago </a:t>
            </a:r>
          </a:p>
          <a:p>
            <a:pPr marL="231775" indent="-231775" eaLnBrk="1" fontAlgn="auto" hangingPunct="1">
              <a:lnSpc>
                <a:spcPct val="110000"/>
              </a:lnSpc>
              <a:spcBef>
                <a:spcPts val="1200"/>
              </a:spcBef>
              <a:spcAft>
                <a:spcPts val="600"/>
              </a:spcAft>
              <a:defRPr/>
            </a:pPr>
            <a:r>
              <a:rPr lang="en-US" sz="3300" dirty="0" smtClean="0"/>
              <a:t>She is also on vitamin D3, 4000 units daily and vitamin B12, 2000 mcg daily, because her vitamin D25 hydroxy level was 19, and her B12 level was 310  </a:t>
            </a:r>
          </a:p>
        </p:txBody>
      </p:sp>
    </p:spTree>
    <p:extLst>
      <p:ext uri="{BB962C8B-B14F-4D97-AF65-F5344CB8AC3E}">
        <p14:creationId xmlns:p14="http://schemas.microsoft.com/office/powerpoint/2010/main" xmlns="" val="1343668085"/>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4000" dirty="0" smtClean="0">
                <a:ln>
                  <a:solidFill>
                    <a:schemeClr val="accent6">
                      <a:lumMod val="50000"/>
                    </a:schemeClr>
                  </a:solidFill>
                </a:ln>
                <a:latin typeface="Tahoma" panose="020B0604030504040204" pitchFamily="34" charset="0"/>
              </a:rPr>
              <a:t>Case 1</a:t>
            </a:r>
          </a:p>
        </p:txBody>
      </p:sp>
      <p:sp>
        <p:nvSpPr>
          <p:cNvPr id="64515" name="Rectangle 3"/>
          <p:cNvSpPr>
            <a:spLocks noGrp="1" noChangeArrowheads="1"/>
          </p:cNvSpPr>
          <p:nvPr>
            <p:ph idx="1"/>
          </p:nvPr>
        </p:nvSpPr>
        <p:spPr>
          <a:xfrm>
            <a:off x="457200" y="1600200"/>
            <a:ext cx="8229600" cy="4876800"/>
          </a:xfrm>
        </p:spPr>
        <p:txBody>
          <a:bodyPr>
            <a:normAutofit fontScale="92500" lnSpcReduction="20000"/>
          </a:bodyPr>
          <a:lstStyle/>
          <a:p>
            <a:pPr marL="0" indent="0" eaLnBrk="1" hangingPunct="1">
              <a:spcAft>
                <a:spcPts val="600"/>
              </a:spcAft>
              <a:buFont typeface="Marlett" pitchFamily="2" charset="2"/>
              <a:buNone/>
            </a:pPr>
            <a:r>
              <a:rPr lang="en-US" altLang="en-US" dirty="0" smtClean="0"/>
              <a:t>In speaking to the patient, she has been having problems with nausea and vomiting since starting the dimethyl </a:t>
            </a:r>
            <a:r>
              <a:rPr lang="en-US" altLang="en-US" dirty="0" err="1" smtClean="0"/>
              <a:t>fumarate</a:t>
            </a:r>
            <a:r>
              <a:rPr lang="en-US" altLang="en-US" dirty="0" smtClean="0"/>
              <a:t>, and is actually only taking it once a day because she tolerates it much better.  </a:t>
            </a:r>
          </a:p>
          <a:p>
            <a:pPr marL="0" indent="0" eaLnBrk="1" hangingPunct="1">
              <a:spcAft>
                <a:spcPts val="600"/>
              </a:spcAft>
              <a:buFont typeface="Marlett" pitchFamily="2" charset="2"/>
              <a:buNone/>
            </a:pPr>
            <a:endParaRPr lang="en-US" altLang="en-US" dirty="0" smtClean="0"/>
          </a:p>
          <a:p>
            <a:pPr marL="0" indent="0" eaLnBrk="1" hangingPunct="1">
              <a:spcAft>
                <a:spcPts val="600"/>
              </a:spcAft>
              <a:buFont typeface="Marlett" pitchFamily="2" charset="2"/>
              <a:buNone/>
            </a:pPr>
            <a:r>
              <a:rPr lang="en-US" altLang="en-US" dirty="0" smtClean="0"/>
              <a:t>She is also only taking her vitamin supplements sporadically.  When asked if she has discussed this with her doctor, she states that she has not.  On her most recent visit, she didn’t bring any of this up because she didn’t want to interfere with her doctor’s examination.  </a:t>
            </a:r>
          </a:p>
        </p:txBody>
      </p:sp>
    </p:spTree>
    <p:extLst>
      <p:ext uri="{BB962C8B-B14F-4D97-AF65-F5344CB8AC3E}">
        <p14:creationId xmlns:p14="http://schemas.microsoft.com/office/powerpoint/2010/main" xmlns="" val="39804140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2286000"/>
            <a:ext cx="8229600" cy="3840163"/>
          </a:xfrm>
        </p:spPr>
        <p:txBody>
          <a:bodyPr rtlCol="0">
            <a:normAutofit/>
          </a:bodyPr>
          <a:lstStyle/>
          <a:p>
            <a:pPr marL="0" indent="0" algn="ctr" eaLnBrk="1" fontAlgn="auto" hangingPunct="1">
              <a:lnSpc>
                <a:spcPct val="90000"/>
              </a:lnSpc>
              <a:spcAft>
                <a:spcPts val="0"/>
              </a:spcAft>
              <a:buFont typeface="Marlett" pitchFamily="2" charset="2"/>
              <a:buNone/>
              <a:defRPr/>
            </a:pPr>
            <a:r>
              <a:rPr lang="en-US" sz="3200" dirty="0" smtClean="0"/>
              <a:t>What are the issues in this case?</a:t>
            </a:r>
          </a:p>
          <a:p>
            <a:pPr algn="ctr" eaLnBrk="1" fontAlgn="auto" hangingPunct="1">
              <a:lnSpc>
                <a:spcPct val="90000"/>
              </a:lnSpc>
              <a:spcAft>
                <a:spcPts val="0"/>
              </a:spcAft>
              <a:buFont typeface="Marlett" pitchFamily="2" charset="2"/>
              <a:buNone/>
              <a:defRPr/>
            </a:pPr>
            <a:endParaRPr lang="en-US" sz="1200" dirty="0" smtClean="0"/>
          </a:p>
        </p:txBody>
      </p:sp>
      <p:sp>
        <p:nvSpPr>
          <p:cNvPr id="5" name="Rectangle 2"/>
          <p:cNvSpPr>
            <a:spLocks noGrp="1" noChangeArrowheads="1"/>
          </p:cNvSpPr>
          <p:nvPr>
            <p:ph type="title"/>
          </p:nvPr>
        </p:nvSpPr>
        <p:spPr>
          <a:xfrm>
            <a:off x="-1" y="274638"/>
            <a:ext cx="9202003" cy="1143000"/>
          </a:xfrm>
        </p:spPr>
        <p:txBody>
          <a:bodyPr/>
          <a:lstStyle/>
          <a:p>
            <a:pPr eaLnBrk="1" hangingPunct="1"/>
            <a:r>
              <a:rPr lang="en-US" altLang="en-US" sz="4000" dirty="0" smtClean="0">
                <a:ln>
                  <a:solidFill>
                    <a:schemeClr val="accent6">
                      <a:lumMod val="50000"/>
                    </a:schemeClr>
                  </a:solidFill>
                </a:ln>
                <a:latin typeface="Tahoma" panose="020B0604030504040204" pitchFamily="34" charset="0"/>
              </a:rPr>
              <a:t>Case 1</a:t>
            </a:r>
          </a:p>
        </p:txBody>
      </p:sp>
    </p:spTree>
    <p:extLst>
      <p:ext uri="{BB962C8B-B14F-4D97-AF65-F5344CB8AC3E}">
        <p14:creationId xmlns:p14="http://schemas.microsoft.com/office/powerpoint/2010/main" xmlns="" val="21239613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1:  Issues</a:t>
            </a:r>
          </a:p>
        </p:txBody>
      </p:sp>
      <p:sp>
        <p:nvSpPr>
          <p:cNvPr id="2" name="Rectangle 3"/>
          <p:cNvSpPr>
            <a:spLocks noGrp="1" noChangeArrowheads="1"/>
          </p:cNvSpPr>
          <p:nvPr>
            <p:ph type="body" idx="4294967295"/>
          </p:nvPr>
        </p:nvSpPr>
        <p:spPr>
          <a:xfrm>
            <a:off x="440267" y="1828800"/>
            <a:ext cx="8331200" cy="4267200"/>
          </a:xfrm>
        </p:spPr>
        <p:txBody>
          <a:bodyPr rtlCol="0">
            <a:normAutofit/>
          </a:bodyPr>
          <a:lstStyle/>
          <a:p>
            <a:pPr eaLnBrk="1" fontAlgn="auto" hangingPunct="1">
              <a:lnSpc>
                <a:spcPct val="150000"/>
              </a:lnSpc>
              <a:spcAft>
                <a:spcPts val="0"/>
              </a:spcAft>
              <a:buFont typeface="Arial" pitchFamily="34" charset="0"/>
              <a:buChar char="•"/>
              <a:defRPr/>
            </a:pPr>
            <a:r>
              <a:rPr lang="en-US" sz="3200" dirty="0" smtClean="0">
                <a:ea typeface="ＭＳ Ｐゴシック" charset="0"/>
                <a:cs typeface="ＭＳ Ｐゴシック" charset="0"/>
              </a:rPr>
              <a:t>Non-adherence</a:t>
            </a:r>
          </a:p>
          <a:p>
            <a:pPr eaLnBrk="1" fontAlgn="auto" hangingPunct="1">
              <a:lnSpc>
                <a:spcPct val="150000"/>
              </a:lnSpc>
              <a:spcAft>
                <a:spcPts val="0"/>
              </a:spcAft>
              <a:buFont typeface="Arial" pitchFamily="34" charset="0"/>
              <a:buChar char="•"/>
              <a:defRPr/>
            </a:pPr>
            <a:r>
              <a:rPr lang="en-US" sz="3200" dirty="0" smtClean="0">
                <a:ea typeface="ＭＳ Ｐゴシック" charset="0"/>
                <a:cs typeface="ＭＳ Ｐゴシック" charset="0"/>
              </a:rPr>
              <a:t>Poor knowledge base</a:t>
            </a:r>
          </a:p>
          <a:p>
            <a:pPr eaLnBrk="1" fontAlgn="auto" hangingPunct="1">
              <a:lnSpc>
                <a:spcPct val="150000"/>
              </a:lnSpc>
              <a:spcAft>
                <a:spcPts val="0"/>
              </a:spcAft>
              <a:buFont typeface="Arial" pitchFamily="34" charset="0"/>
              <a:buChar char="•"/>
              <a:defRPr/>
            </a:pPr>
            <a:endParaRPr lang="en-US" sz="900" dirty="0" smtClean="0">
              <a:ea typeface="ＭＳ Ｐゴシック" charset="0"/>
              <a:cs typeface="ＭＳ Ｐゴシック" charset="0"/>
            </a:endParaRPr>
          </a:p>
          <a:p>
            <a:pPr eaLnBrk="1" fontAlgn="auto" hangingPunct="1">
              <a:lnSpc>
                <a:spcPct val="150000"/>
              </a:lnSpc>
              <a:spcAft>
                <a:spcPts val="0"/>
              </a:spcAft>
              <a:buFont typeface="Arial" pitchFamily="34" charset="0"/>
              <a:buChar char="•"/>
              <a:defRPr/>
            </a:pPr>
            <a:r>
              <a:rPr lang="en-US" sz="3200" dirty="0" smtClean="0">
                <a:ea typeface="ＭＳ Ｐゴシック" charset="0"/>
                <a:cs typeface="ＭＳ Ｐゴシック" charset="0"/>
              </a:rPr>
              <a:t>Poor side effect management</a:t>
            </a:r>
          </a:p>
          <a:p>
            <a:pPr eaLnBrk="1" fontAlgn="auto" hangingPunct="1">
              <a:lnSpc>
                <a:spcPct val="150000"/>
              </a:lnSpc>
              <a:spcAft>
                <a:spcPts val="0"/>
              </a:spcAft>
              <a:buFont typeface="Arial" pitchFamily="34" charset="0"/>
              <a:buChar char="•"/>
              <a:defRPr/>
            </a:pPr>
            <a:endParaRPr lang="en-US" sz="900" dirty="0" smtClean="0">
              <a:ea typeface="ＭＳ Ｐゴシック" charset="0"/>
              <a:cs typeface="ＭＳ Ｐゴシック" charset="0"/>
            </a:endParaRPr>
          </a:p>
          <a:p>
            <a:pPr eaLnBrk="1" fontAlgn="auto" hangingPunct="1">
              <a:lnSpc>
                <a:spcPct val="150000"/>
              </a:lnSpc>
              <a:spcAft>
                <a:spcPts val="0"/>
              </a:spcAft>
              <a:buFont typeface="Arial" pitchFamily="34" charset="0"/>
              <a:buChar char="•"/>
              <a:defRPr/>
            </a:pPr>
            <a:r>
              <a:rPr lang="en-US" sz="3200" dirty="0" smtClean="0">
                <a:ea typeface="ＭＳ Ｐゴシック" charset="0"/>
                <a:cs typeface="ＭＳ Ｐゴシック" charset="0"/>
              </a:rPr>
              <a:t>Poor communication</a:t>
            </a:r>
          </a:p>
          <a:p>
            <a:pPr marL="0" indent="0" eaLnBrk="1" fontAlgn="auto" hangingPunct="1">
              <a:lnSpc>
                <a:spcPct val="150000"/>
              </a:lnSpc>
              <a:spcAft>
                <a:spcPts val="0"/>
              </a:spcAft>
              <a:buFont typeface="Marlett" charset="0"/>
              <a:buNone/>
              <a:defRPr/>
            </a:pPr>
            <a:endParaRPr lang="en-US" sz="1800" dirty="0">
              <a:ea typeface="ＭＳ Ｐゴシック" charset="0"/>
              <a:cs typeface="ＭＳ Ｐゴシック" charset="0"/>
            </a:endParaRPr>
          </a:p>
        </p:txBody>
      </p:sp>
    </p:spTree>
    <p:extLst>
      <p:ext uri="{BB962C8B-B14F-4D97-AF65-F5344CB8AC3E}">
        <p14:creationId xmlns:p14="http://schemas.microsoft.com/office/powerpoint/2010/main" xmlns="" val="3578969344"/>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2</a:t>
            </a:r>
          </a:p>
        </p:txBody>
      </p:sp>
      <p:sp>
        <p:nvSpPr>
          <p:cNvPr id="67587" name="Rectangle 3"/>
          <p:cNvSpPr>
            <a:spLocks noGrp="1" noChangeArrowheads="1"/>
          </p:cNvSpPr>
          <p:nvPr>
            <p:ph type="body" idx="4294967295"/>
          </p:nvPr>
        </p:nvSpPr>
        <p:spPr>
          <a:xfrm>
            <a:off x="372534" y="1676400"/>
            <a:ext cx="8542866" cy="4724400"/>
          </a:xfrm>
        </p:spPr>
        <p:txBody>
          <a:bodyPr>
            <a:normAutofit fontScale="92500" lnSpcReduction="20000"/>
          </a:bodyPr>
          <a:lstStyle/>
          <a:p>
            <a:pPr marL="287338" indent="-287338" eaLnBrk="1" hangingPunct="1">
              <a:spcAft>
                <a:spcPts val="1200"/>
              </a:spcAft>
            </a:pPr>
            <a:r>
              <a:rPr lang="en-US" altLang="en-US" dirty="0" smtClean="0"/>
              <a:t>B.L. is a 36-year-old man with a 5-year history of relapsing MS</a:t>
            </a:r>
          </a:p>
          <a:p>
            <a:pPr marL="287338" indent="-287338" eaLnBrk="1" hangingPunct="1">
              <a:spcAft>
                <a:spcPts val="1200"/>
              </a:spcAft>
            </a:pPr>
            <a:r>
              <a:rPr lang="en-US" altLang="en-US" dirty="0" smtClean="0"/>
              <a:t>He has been on daily injection of SC </a:t>
            </a:r>
            <a:r>
              <a:rPr lang="en-US" altLang="en-US" dirty="0" err="1" smtClean="0"/>
              <a:t>Glatiramer</a:t>
            </a:r>
            <a:r>
              <a:rPr lang="en-US" altLang="en-US" dirty="0" smtClean="0"/>
              <a:t> Acetate</a:t>
            </a:r>
          </a:p>
          <a:p>
            <a:pPr marL="287338" indent="-287338" eaLnBrk="1" hangingPunct="1">
              <a:spcAft>
                <a:spcPts val="1200"/>
              </a:spcAft>
            </a:pPr>
            <a:r>
              <a:rPr lang="en-US" altLang="en-US" dirty="0" smtClean="0"/>
              <a:t>He indicates that he missed a week of work last month when he had bronchitis</a:t>
            </a:r>
          </a:p>
          <a:p>
            <a:pPr marL="287338" indent="-287338" eaLnBrk="1" hangingPunct="1">
              <a:spcAft>
                <a:spcPts val="1200"/>
              </a:spcAft>
            </a:pPr>
            <a:r>
              <a:rPr lang="en-US" altLang="en-US" dirty="0" smtClean="0"/>
              <a:t>He also developed </a:t>
            </a:r>
            <a:r>
              <a:rPr lang="en-US" altLang="en-US" dirty="0" err="1" smtClean="0"/>
              <a:t>paresthesias</a:t>
            </a:r>
            <a:r>
              <a:rPr lang="en-US" altLang="en-US" dirty="0" smtClean="0"/>
              <a:t> of his right leg, and his right knee gave out several times  </a:t>
            </a:r>
          </a:p>
          <a:p>
            <a:pPr marL="287338" indent="-287338" eaLnBrk="1" hangingPunct="1">
              <a:spcAft>
                <a:spcPts val="1200"/>
              </a:spcAft>
            </a:pPr>
            <a:r>
              <a:rPr lang="en-US" altLang="en-US" dirty="0" smtClean="0"/>
              <a:t>He is still limping slightly/favoring that leg </a:t>
            </a:r>
            <a:endParaRPr lang="en-US" altLang="en-US" u="sng" dirty="0" smtClean="0"/>
          </a:p>
        </p:txBody>
      </p:sp>
    </p:spTree>
    <p:extLst>
      <p:ext uri="{BB962C8B-B14F-4D97-AF65-F5344CB8AC3E}">
        <p14:creationId xmlns:p14="http://schemas.microsoft.com/office/powerpoint/2010/main" xmlns="" val="1366848769"/>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2</a:t>
            </a:r>
          </a:p>
        </p:txBody>
      </p:sp>
      <p:sp>
        <p:nvSpPr>
          <p:cNvPr id="68611" name="Rectangle 3"/>
          <p:cNvSpPr>
            <a:spLocks noGrp="1" noChangeArrowheads="1"/>
          </p:cNvSpPr>
          <p:nvPr>
            <p:ph type="body" idx="4294967295"/>
          </p:nvPr>
        </p:nvSpPr>
        <p:spPr>
          <a:xfrm>
            <a:off x="440267" y="1752600"/>
            <a:ext cx="8331200" cy="4114800"/>
          </a:xfrm>
        </p:spPr>
        <p:txBody>
          <a:bodyPr/>
          <a:lstStyle/>
          <a:p>
            <a:pPr marL="0" indent="0" eaLnBrk="1" hangingPunct="1">
              <a:buFont typeface="Marlett" pitchFamily="2" charset="2"/>
              <a:buNone/>
            </a:pPr>
            <a:r>
              <a:rPr lang="en-US" altLang="en-US" sz="3200" smtClean="0"/>
              <a:t>He never informed his doctor that he usually develops neurologic issues whenever he has significant infections.  </a:t>
            </a:r>
          </a:p>
          <a:p>
            <a:pPr marL="0" indent="0" eaLnBrk="1" hangingPunct="1">
              <a:buFont typeface="Marlett" pitchFamily="2" charset="2"/>
              <a:buNone/>
            </a:pPr>
            <a:endParaRPr lang="en-US" altLang="en-US" sz="3200" smtClean="0"/>
          </a:p>
          <a:p>
            <a:pPr marL="0" indent="0" eaLnBrk="1" hangingPunct="1">
              <a:buFont typeface="Marlett" pitchFamily="2" charset="2"/>
              <a:buNone/>
            </a:pPr>
            <a:r>
              <a:rPr lang="en-US" altLang="en-US" sz="3200" smtClean="0"/>
              <a:t>When asked about his last brain MRI, he conveyed his last MRI was 5 years ago at the time of diagnosis.  </a:t>
            </a:r>
            <a:endParaRPr lang="en-US" altLang="en-US" sz="3200" u="sng" smtClean="0"/>
          </a:p>
        </p:txBody>
      </p:sp>
    </p:spTree>
    <p:extLst>
      <p:ext uri="{BB962C8B-B14F-4D97-AF65-F5344CB8AC3E}">
        <p14:creationId xmlns:p14="http://schemas.microsoft.com/office/powerpoint/2010/main" xmlns="" val="1436201275"/>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2</a:t>
            </a:r>
          </a:p>
        </p:txBody>
      </p:sp>
      <p:sp>
        <p:nvSpPr>
          <p:cNvPr id="9219" name="Rectangle 3"/>
          <p:cNvSpPr>
            <a:spLocks noGrp="1" noChangeArrowheads="1"/>
          </p:cNvSpPr>
          <p:nvPr>
            <p:ph type="body" idx="4294967295"/>
          </p:nvPr>
        </p:nvSpPr>
        <p:spPr>
          <a:xfrm>
            <a:off x="372534" y="1981200"/>
            <a:ext cx="8398933" cy="4114800"/>
          </a:xfrm>
        </p:spPr>
        <p:txBody>
          <a:bodyPr rtlCol="0">
            <a:normAutofit/>
          </a:bodyPr>
          <a:lstStyle/>
          <a:p>
            <a:pPr marL="0" indent="0" algn="ctr" eaLnBrk="1" fontAlgn="auto" hangingPunct="1">
              <a:lnSpc>
                <a:spcPct val="90000"/>
              </a:lnSpc>
              <a:spcAft>
                <a:spcPts val="0"/>
              </a:spcAft>
              <a:buFont typeface="Marlett" pitchFamily="2" charset="2"/>
              <a:buNone/>
              <a:defRPr/>
            </a:pPr>
            <a:r>
              <a:rPr lang="en-US" sz="3200" dirty="0" smtClean="0"/>
              <a:t>What are the issues in this case?</a:t>
            </a:r>
          </a:p>
          <a:p>
            <a:pPr algn="ctr" eaLnBrk="1" fontAlgn="auto" hangingPunct="1">
              <a:lnSpc>
                <a:spcPct val="90000"/>
              </a:lnSpc>
              <a:spcAft>
                <a:spcPts val="0"/>
              </a:spcAft>
              <a:buFont typeface="Marlett" pitchFamily="2" charset="2"/>
              <a:buNone/>
              <a:defRPr/>
            </a:pPr>
            <a:endParaRPr lang="en-US" sz="1200" dirty="0" smtClean="0"/>
          </a:p>
        </p:txBody>
      </p:sp>
    </p:spTree>
    <p:extLst>
      <p:ext uri="{BB962C8B-B14F-4D97-AF65-F5344CB8AC3E}">
        <p14:creationId xmlns:p14="http://schemas.microsoft.com/office/powerpoint/2010/main" xmlns="" val="85440109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457200"/>
            <a:ext cx="8195733" cy="1219200"/>
          </a:xfrm>
        </p:spPr>
        <p:txBody>
          <a:bodyPr>
            <a:normAutofit fontScale="90000"/>
          </a:bodyPr>
          <a:lstStyle/>
          <a:p>
            <a:pPr>
              <a:defRPr/>
            </a:pPr>
            <a:r>
              <a:rPr lang="en-US" dirty="0" smtClean="0">
                <a:ln>
                  <a:solidFill>
                    <a:schemeClr val="accent5">
                      <a:lumMod val="50000"/>
                    </a:schemeClr>
                  </a:solidFill>
                </a:ln>
              </a:rPr>
              <a:t>Credit Designation</a:t>
            </a:r>
            <a:br>
              <a:rPr lang="en-US" dirty="0" smtClean="0">
                <a:ln>
                  <a:solidFill>
                    <a:schemeClr val="accent5">
                      <a:lumMod val="50000"/>
                    </a:schemeClr>
                  </a:solidFill>
                </a:ln>
              </a:rPr>
            </a:br>
            <a:endParaRPr lang="en-US" dirty="0">
              <a:ln>
                <a:solidFill>
                  <a:schemeClr val="accent5">
                    <a:lumMod val="50000"/>
                  </a:schemeClr>
                </a:solidFill>
              </a:ln>
            </a:endParaRPr>
          </a:p>
        </p:txBody>
      </p:sp>
      <p:sp>
        <p:nvSpPr>
          <p:cNvPr id="5" name="Content Placeholder 2"/>
          <p:cNvSpPr>
            <a:spLocks noGrp="1"/>
          </p:cNvSpPr>
          <p:nvPr>
            <p:ph idx="1"/>
          </p:nvPr>
        </p:nvSpPr>
        <p:spPr>
          <a:xfrm>
            <a:off x="372534" y="1600200"/>
            <a:ext cx="8771466" cy="5257800"/>
          </a:xfrm>
          <a:noFill/>
        </p:spPr>
        <p:txBody>
          <a:bodyPr>
            <a:normAutofit fontScale="92500" lnSpcReduction="10000"/>
          </a:bodyPr>
          <a:lstStyle/>
          <a:p>
            <a:pPr>
              <a:buFont typeface="Arial" charset="0"/>
              <a:buNone/>
            </a:pPr>
            <a:r>
              <a:rPr lang="en-US" altLang="en-US" sz="2400" b="1" dirty="0" smtClean="0">
                <a:solidFill>
                  <a:schemeClr val="accent6">
                    <a:lumMod val="75000"/>
                  </a:schemeClr>
                </a:solidFill>
              </a:rPr>
              <a:t>Registered Nurse Designation</a:t>
            </a:r>
          </a:p>
          <a:p>
            <a:pPr>
              <a:buFont typeface="Arial" charset="0"/>
              <a:buNone/>
            </a:pPr>
            <a:r>
              <a:rPr lang="en-US" altLang="en-US" sz="2400" dirty="0" smtClean="0"/>
              <a:t>	Medical Learning Institute </a:t>
            </a:r>
            <a:r>
              <a:rPr lang="en-US" altLang="en-US" sz="2400" dirty="0" err="1" smtClean="0"/>
              <a:t>Inc</a:t>
            </a:r>
            <a:endParaRPr lang="en-US" altLang="en-US" sz="2400" dirty="0" smtClean="0"/>
          </a:p>
          <a:p>
            <a:pPr>
              <a:buFont typeface="Arial" charset="0"/>
              <a:buNone/>
            </a:pPr>
            <a:r>
              <a:rPr lang="en-US" altLang="en-US" sz="2400" dirty="0" smtClean="0"/>
              <a:t>	Provider approved by the California Board of Registered Nursing, Provider Number 15106, for 1.0 contact hour.</a:t>
            </a:r>
          </a:p>
          <a:p>
            <a:pPr>
              <a:buFont typeface="Arial" charset="0"/>
              <a:buNone/>
            </a:pPr>
            <a:endParaRPr lang="en-US" altLang="en-US" sz="2400" dirty="0" smtClean="0"/>
          </a:p>
          <a:p>
            <a:pPr>
              <a:buFont typeface="Arial" charset="0"/>
              <a:buNone/>
            </a:pPr>
            <a:r>
              <a:rPr lang="en-US" altLang="en-US" sz="2400" b="1" dirty="0" smtClean="0">
                <a:solidFill>
                  <a:schemeClr val="accent6">
                    <a:lumMod val="75000"/>
                  </a:schemeClr>
                </a:solidFill>
              </a:rPr>
              <a:t>Case Manager Designation</a:t>
            </a:r>
          </a:p>
          <a:p>
            <a:pPr>
              <a:buNone/>
            </a:pPr>
            <a:r>
              <a:rPr lang="en-US" altLang="en-US" sz="2400" dirty="0" smtClean="0"/>
              <a:t>	This program has been pre-approved by The Commission for Case Manager Certification to provide continuing education credit to </a:t>
            </a:r>
            <a:r>
              <a:rPr lang="en-US" altLang="en-US" sz="2400" dirty="0" err="1" smtClean="0"/>
              <a:t>CCM</a:t>
            </a:r>
            <a:r>
              <a:rPr lang="en-US" altLang="en-US" sz="2400" dirty="0" smtClean="0"/>
              <a:t>® board certified case managers.  The course is approved for 1.0 CE contact hour. </a:t>
            </a:r>
          </a:p>
          <a:p>
            <a:pPr>
              <a:buNone/>
            </a:pPr>
            <a:r>
              <a:rPr lang="en-US" altLang="en-US" sz="2400" dirty="0" smtClean="0"/>
              <a:t>	Activity code: </a:t>
            </a:r>
            <a:r>
              <a:rPr lang="en-US" altLang="en-US" sz="2400" dirty="0" err="1" smtClean="0"/>
              <a:t>C00011511</a:t>
            </a:r>
            <a:r>
              <a:rPr lang="en-US" altLang="en-US" sz="2400" dirty="0" smtClean="0"/>
              <a:t>   </a:t>
            </a:r>
          </a:p>
          <a:p>
            <a:pPr>
              <a:buNone/>
            </a:pPr>
            <a:r>
              <a:rPr lang="en-US" altLang="en-US" sz="2400" dirty="0" smtClean="0"/>
              <a:t>	Approval Number: 140001527</a:t>
            </a:r>
          </a:p>
          <a:p>
            <a:pPr>
              <a:buNone/>
            </a:pPr>
            <a:r>
              <a:rPr lang="en-US" altLang="en-US" sz="2400" dirty="0" smtClean="0"/>
              <a:t>	To claim these CEs, log into your CE Center account at www.ccmcertification.org.</a:t>
            </a:r>
            <a:endParaRPr lang="en-US" altLang="en-US" sz="2400" b="1" u="sng" dirty="0" smtClean="0"/>
          </a:p>
        </p:txBody>
      </p:sp>
    </p:spTree>
    <p:extLst>
      <p:ext uri="{BB962C8B-B14F-4D97-AF65-F5344CB8AC3E}">
        <p14:creationId xmlns:p14="http://schemas.microsoft.com/office/powerpoint/2010/main" xmlns="" val="39338795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2:  Issues</a:t>
            </a:r>
          </a:p>
        </p:txBody>
      </p:sp>
      <p:sp>
        <p:nvSpPr>
          <p:cNvPr id="7170" name="Rectangle 3"/>
          <p:cNvSpPr>
            <a:spLocks noGrp="1" noChangeArrowheads="1"/>
          </p:cNvSpPr>
          <p:nvPr>
            <p:ph type="body" idx="4294967295"/>
          </p:nvPr>
        </p:nvSpPr>
        <p:spPr>
          <a:xfrm>
            <a:off x="372533" y="1981200"/>
            <a:ext cx="8771467" cy="4114800"/>
          </a:xfrm>
        </p:spPr>
        <p:txBody>
          <a:bodyPr rtlCol="0">
            <a:normAutofit/>
          </a:bodyPr>
          <a:lstStyle/>
          <a:p>
            <a:pPr eaLnBrk="1" fontAlgn="auto" hangingPunct="1">
              <a:lnSpc>
                <a:spcPct val="90000"/>
              </a:lnSpc>
              <a:spcAft>
                <a:spcPts val="600"/>
              </a:spcAft>
              <a:buFont typeface="Arial" pitchFamily="34" charset="0"/>
              <a:buChar char="•"/>
              <a:defRPr/>
            </a:pPr>
            <a:r>
              <a:rPr lang="en-US" sz="3200" dirty="0" smtClean="0">
                <a:ea typeface="ＭＳ Ｐゴシック" charset="0"/>
                <a:cs typeface="ＭＳ Ｐゴシック" charset="0"/>
              </a:rPr>
              <a:t>Poor knowledge</a:t>
            </a:r>
          </a:p>
          <a:p>
            <a:pPr eaLnBrk="1" fontAlgn="auto" hangingPunct="1">
              <a:lnSpc>
                <a:spcPct val="90000"/>
              </a:lnSpc>
              <a:spcAft>
                <a:spcPts val="600"/>
              </a:spcAft>
              <a:buFont typeface="Arial" pitchFamily="34" charset="0"/>
              <a:buChar char="•"/>
              <a:defRPr/>
            </a:pPr>
            <a:endParaRPr lang="en-US" sz="900" dirty="0" smtClean="0">
              <a:ea typeface="ＭＳ Ｐゴシック" charset="0"/>
              <a:cs typeface="ＭＳ Ｐゴシック" charset="0"/>
            </a:endParaRPr>
          </a:p>
          <a:p>
            <a:pPr eaLnBrk="1" fontAlgn="auto" hangingPunct="1">
              <a:lnSpc>
                <a:spcPct val="90000"/>
              </a:lnSpc>
              <a:spcAft>
                <a:spcPts val="600"/>
              </a:spcAft>
              <a:buFont typeface="Arial" pitchFamily="34" charset="0"/>
              <a:buChar char="•"/>
              <a:defRPr/>
            </a:pPr>
            <a:r>
              <a:rPr lang="en-US" sz="3200" dirty="0" smtClean="0">
                <a:ea typeface="ＭＳ Ｐゴシック" charset="0"/>
                <a:cs typeface="ＭＳ Ｐゴシック" charset="0"/>
              </a:rPr>
              <a:t>Poor communication </a:t>
            </a:r>
          </a:p>
          <a:p>
            <a:pPr eaLnBrk="1" fontAlgn="auto" hangingPunct="1">
              <a:lnSpc>
                <a:spcPct val="90000"/>
              </a:lnSpc>
              <a:spcAft>
                <a:spcPts val="600"/>
              </a:spcAft>
              <a:buFont typeface="Arial" pitchFamily="34" charset="0"/>
              <a:buChar char="•"/>
              <a:defRPr/>
            </a:pPr>
            <a:endParaRPr lang="en-US" sz="900" dirty="0">
              <a:ea typeface="ＭＳ Ｐゴシック" charset="0"/>
              <a:cs typeface="ＭＳ Ｐゴシック" charset="0"/>
            </a:endParaRPr>
          </a:p>
          <a:p>
            <a:pPr eaLnBrk="1" fontAlgn="auto" hangingPunct="1">
              <a:lnSpc>
                <a:spcPct val="90000"/>
              </a:lnSpc>
              <a:spcAft>
                <a:spcPts val="600"/>
              </a:spcAft>
              <a:buFont typeface="Arial" pitchFamily="34" charset="0"/>
              <a:buChar char="•"/>
              <a:defRPr/>
            </a:pPr>
            <a:r>
              <a:rPr lang="en-US" sz="3200" dirty="0" smtClean="0">
                <a:ea typeface="ＭＳ Ｐゴシック" charset="0"/>
                <a:cs typeface="ＭＳ Ｐゴシック" charset="0"/>
              </a:rPr>
              <a:t>Unrecognized relapses</a:t>
            </a:r>
          </a:p>
          <a:p>
            <a:pPr eaLnBrk="1" fontAlgn="auto" hangingPunct="1">
              <a:lnSpc>
                <a:spcPct val="90000"/>
              </a:lnSpc>
              <a:spcAft>
                <a:spcPts val="600"/>
              </a:spcAft>
              <a:buFont typeface="Arial" pitchFamily="34" charset="0"/>
              <a:buChar char="•"/>
              <a:defRPr/>
            </a:pPr>
            <a:endParaRPr lang="en-US" sz="900" dirty="0" smtClean="0">
              <a:ea typeface="ＭＳ Ｐゴシック" charset="0"/>
              <a:cs typeface="ＭＳ Ｐゴシック" charset="0"/>
            </a:endParaRPr>
          </a:p>
          <a:p>
            <a:pPr eaLnBrk="1" fontAlgn="auto" hangingPunct="1">
              <a:lnSpc>
                <a:spcPct val="90000"/>
              </a:lnSpc>
              <a:spcAft>
                <a:spcPts val="600"/>
              </a:spcAft>
              <a:buFont typeface="Arial" pitchFamily="34" charset="0"/>
              <a:buChar char="•"/>
              <a:defRPr/>
            </a:pPr>
            <a:r>
              <a:rPr lang="en-US" sz="3200" dirty="0" smtClean="0">
                <a:ea typeface="ＭＳ Ｐゴシック" charset="0"/>
                <a:cs typeface="ＭＳ Ｐゴシック" charset="0"/>
              </a:rPr>
              <a:t>Monitoring/surveillance MRI</a:t>
            </a:r>
          </a:p>
          <a:p>
            <a:pPr eaLnBrk="1" fontAlgn="auto" hangingPunct="1">
              <a:lnSpc>
                <a:spcPct val="90000"/>
              </a:lnSpc>
              <a:spcAft>
                <a:spcPts val="600"/>
              </a:spcAft>
              <a:buFont typeface="Arial" pitchFamily="34" charset="0"/>
              <a:buChar char="•"/>
              <a:defRPr/>
            </a:pPr>
            <a:endParaRPr lang="en-US" sz="900" dirty="0" smtClean="0">
              <a:ea typeface="ＭＳ Ｐゴシック" charset="0"/>
              <a:cs typeface="ＭＳ Ｐゴシック" charset="0"/>
            </a:endParaRPr>
          </a:p>
          <a:p>
            <a:pPr eaLnBrk="1" fontAlgn="auto" hangingPunct="1">
              <a:lnSpc>
                <a:spcPct val="90000"/>
              </a:lnSpc>
              <a:spcAft>
                <a:spcPts val="600"/>
              </a:spcAft>
              <a:buFont typeface="Arial" pitchFamily="34" charset="0"/>
              <a:buChar char="•"/>
              <a:defRPr/>
            </a:pPr>
            <a:r>
              <a:rPr lang="en-US" sz="3200" dirty="0" smtClean="0">
                <a:ea typeface="ＭＳ Ｐゴシック" charset="0"/>
                <a:cs typeface="ＭＳ Ｐゴシック" charset="0"/>
              </a:rPr>
              <a:t>Suboptimal responder/treatment failure</a:t>
            </a:r>
          </a:p>
          <a:p>
            <a:pPr marL="0" indent="0" eaLnBrk="1" fontAlgn="auto" hangingPunct="1">
              <a:lnSpc>
                <a:spcPct val="90000"/>
              </a:lnSpc>
              <a:spcAft>
                <a:spcPts val="600"/>
              </a:spcAft>
              <a:buFont typeface="Marlett" charset="0"/>
              <a:buNone/>
              <a:defRPr/>
            </a:pPr>
            <a:endParaRPr lang="en-US" sz="1800" dirty="0">
              <a:ea typeface="ＭＳ Ｐゴシック" charset="0"/>
              <a:cs typeface="ＭＳ Ｐゴシック" charset="0"/>
            </a:endParaRPr>
          </a:p>
        </p:txBody>
      </p:sp>
    </p:spTree>
    <p:extLst>
      <p:ext uri="{BB962C8B-B14F-4D97-AF65-F5344CB8AC3E}">
        <p14:creationId xmlns:p14="http://schemas.microsoft.com/office/powerpoint/2010/main" xmlns="" val="2434866880"/>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3</a:t>
            </a:r>
          </a:p>
        </p:txBody>
      </p:sp>
      <p:sp>
        <p:nvSpPr>
          <p:cNvPr id="7170" name="Rectangle 3"/>
          <p:cNvSpPr>
            <a:spLocks noGrp="1" noChangeArrowheads="1"/>
          </p:cNvSpPr>
          <p:nvPr>
            <p:ph type="body" idx="4294967295"/>
          </p:nvPr>
        </p:nvSpPr>
        <p:spPr>
          <a:xfrm>
            <a:off x="372534" y="1676400"/>
            <a:ext cx="8195733" cy="4419600"/>
          </a:xfrm>
        </p:spPr>
        <p:txBody>
          <a:bodyPr rtlCol="0">
            <a:normAutofit lnSpcReduction="10000"/>
          </a:bodyPr>
          <a:lstStyle/>
          <a:p>
            <a:pPr eaLnBrk="1" fontAlgn="auto" hangingPunct="1">
              <a:spcBef>
                <a:spcPts val="1200"/>
              </a:spcBef>
              <a:spcAft>
                <a:spcPts val="600"/>
              </a:spcAft>
              <a:buFont typeface="Arial" pitchFamily="34" charset="0"/>
              <a:buChar char="•"/>
              <a:defRPr/>
            </a:pPr>
            <a:r>
              <a:rPr lang="en-US" sz="3200" dirty="0" smtClean="0"/>
              <a:t>R.M. is a 54-year-old woman with an 18-year history of  MS</a:t>
            </a:r>
          </a:p>
          <a:p>
            <a:pPr eaLnBrk="1" fontAlgn="auto" hangingPunct="1">
              <a:spcBef>
                <a:spcPts val="1200"/>
              </a:spcBef>
              <a:spcAft>
                <a:spcPts val="600"/>
              </a:spcAft>
              <a:buFont typeface="Arial" pitchFamily="34" charset="0"/>
              <a:buChar char="•"/>
              <a:defRPr/>
            </a:pPr>
            <a:r>
              <a:rPr lang="en-US" sz="3200" dirty="0" smtClean="0">
                <a:sym typeface="Symbol" panose="05050102010706020507" pitchFamily="18" charset="2"/>
              </a:rPr>
              <a:t>She uses a cane or walker to get around</a:t>
            </a:r>
          </a:p>
          <a:p>
            <a:pPr lvl="1" eaLnBrk="1" fontAlgn="auto" hangingPunct="1">
              <a:spcBef>
                <a:spcPts val="1200"/>
              </a:spcBef>
              <a:spcAft>
                <a:spcPts val="600"/>
              </a:spcAft>
              <a:buFont typeface="Arial" pitchFamily="34" charset="0"/>
              <a:buChar char="–"/>
              <a:defRPr/>
            </a:pPr>
            <a:r>
              <a:rPr lang="en-US" sz="2800" dirty="0" smtClean="0">
                <a:sym typeface="Symbol" panose="05050102010706020507" pitchFamily="18" charset="2"/>
              </a:rPr>
              <a:t>Tends to trip over her toes</a:t>
            </a:r>
          </a:p>
          <a:p>
            <a:pPr lvl="1" eaLnBrk="1" fontAlgn="auto" hangingPunct="1">
              <a:spcBef>
                <a:spcPts val="1200"/>
              </a:spcBef>
              <a:spcAft>
                <a:spcPts val="600"/>
              </a:spcAft>
              <a:buFont typeface="Arial" pitchFamily="34" charset="0"/>
              <a:buChar char="–"/>
              <a:defRPr/>
            </a:pPr>
            <a:r>
              <a:rPr lang="en-US" sz="2800" dirty="0" smtClean="0">
                <a:sym typeface="Symbol" panose="05050102010706020507" pitchFamily="18" charset="2"/>
              </a:rPr>
              <a:t>Falls frequently</a:t>
            </a:r>
          </a:p>
          <a:p>
            <a:pPr eaLnBrk="1" fontAlgn="auto" hangingPunct="1">
              <a:spcBef>
                <a:spcPts val="1200"/>
              </a:spcBef>
              <a:spcAft>
                <a:spcPts val="600"/>
              </a:spcAft>
              <a:buFont typeface="Arial" pitchFamily="34" charset="0"/>
              <a:buChar char="•"/>
              <a:defRPr/>
            </a:pPr>
            <a:r>
              <a:rPr lang="en-US" sz="3200" dirty="0" smtClean="0">
                <a:sym typeface="Symbol" panose="05050102010706020507" pitchFamily="18" charset="2"/>
              </a:rPr>
              <a:t>She appears apathetic and sad</a:t>
            </a:r>
          </a:p>
          <a:p>
            <a:pPr lvl="1" eaLnBrk="1" fontAlgn="auto" hangingPunct="1">
              <a:spcBef>
                <a:spcPts val="1200"/>
              </a:spcBef>
              <a:spcAft>
                <a:spcPts val="600"/>
              </a:spcAft>
              <a:buFont typeface="Arial" pitchFamily="34" charset="0"/>
              <a:buChar char="–"/>
              <a:defRPr/>
            </a:pPr>
            <a:r>
              <a:rPr lang="en-US" sz="2800" dirty="0" smtClean="0">
                <a:sym typeface="Symbol" panose="05050102010706020507" pitchFamily="18" charset="2"/>
              </a:rPr>
              <a:t>Overwhelming fatigue in the afternoon</a:t>
            </a:r>
          </a:p>
          <a:p>
            <a:pPr marL="0" indent="0" eaLnBrk="1" fontAlgn="auto" hangingPunct="1">
              <a:lnSpc>
                <a:spcPct val="90000"/>
              </a:lnSpc>
              <a:spcBef>
                <a:spcPts val="1200"/>
              </a:spcBef>
              <a:spcAft>
                <a:spcPts val="600"/>
              </a:spcAft>
              <a:buFont typeface="Marlett" charset="0"/>
              <a:buNone/>
              <a:defRPr/>
            </a:pPr>
            <a:endParaRPr lang="en-US" sz="1200" dirty="0">
              <a:ea typeface="ＭＳ Ｐゴシック" charset="0"/>
              <a:cs typeface="ＭＳ Ｐゴシック" charset="0"/>
            </a:endParaRPr>
          </a:p>
        </p:txBody>
      </p:sp>
    </p:spTree>
    <p:extLst>
      <p:ext uri="{BB962C8B-B14F-4D97-AF65-F5344CB8AC3E}">
        <p14:creationId xmlns:p14="http://schemas.microsoft.com/office/powerpoint/2010/main" xmlns="" val="289952618"/>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3</a:t>
            </a:r>
          </a:p>
        </p:txBody>
      </p:sp>
      <p:sp>
        <p:nvSpPr>
          <p:cNvPr id="72707" name="Rectangle 3"/>
          <p:cNvSpPr>
            <a:spLocks noGrp="1" noChangeArrowheads="1"/>
          </p:cNvSpPr>
          <p:nvPr>
            <p:ph type="body" idx="4294967295"/>
          </p:nvPr>
        </p:nvSpPr>
        <p:spPr>
          <a:xfrm>
            <a:off x="372533" y="1828800"/>
            <a:ext cx="8263467" cy="4419600"/>
          </a:xfrm>
        </p:spPr>
        <p:txBody>
          <a:bodyPr/>
          <a:lstStyle/>
          <a:p>
            <a:pPr eaLnBrk="1" hangingPunct="1">
              <a:spcBef>
                <a:spcPts val="600"/>
              </a:spcBef>
              <a:spcAft>
                <a:spcPts val="1200"/>
              </a:spcAft>
            </a:pPr>
            <a:r>
              <a:rPr lang="en-US" altLang="en-US" sz="3200" smtClean="0">
                <a:sym typeface="Symbol" pitchFamily="18" charset="2"/>
              </a:rPr>
              <a:t>Patient R.M. rarely leaves the house because of bladder accidents</a:t>
            </a:r>
          </a:p>
          <a:p>
            <a:pPr eaLnBrk="1" hangingPunct="1">
              <a:spcBef>
                <a:spcPts val="600"/>
              </a:spcBef>
              <a:spcAft>
                <a:spcPts val="1200"/>
              </a:spcAft>
            </a:pPr>
            <a:endParaRPr lang="en-US" altLang="en-US" sz="600" smtClean="0">
              <a:sym typeface="Symbol" pitchFamily="18" charset="2"/>
            </a:endParaRPr>
          </a:p>
          <a:p>
            <a:pPr eaLnBrk="1" hangingPunct="1">
              <a:spcBef>
                <a:spcPts val="600"/>
              </a:spcBef>
              <a:spcAft>
                <a:spcPts val="1200"/>
              </a:spcAft>
            </a:pPr>
            <a:r>
              <a:rPr lang="en-US" altLang="en-US" sz="3200" smtClean="0">
                <a:sym typeface="Symbol" pitchFamily="18" charset="2"/>
              </a:rPr>
              <a:t>She complains of painful spasms at night with poor sleep; during the day, her right leg  suddenly stiffens painfully for &lt;1 minute; this limits her mobility</a:t>
            </a:r>
          </a:p>
        </p:txBody>
      </p:sp>
    </p:spTree>
    <p:extLst>
      <p:ext uri="{BB962C8B-B14F-4D97-AF65-F5344CB8AC3E}">
        <p14:creationId xmlns:p14="http://schemas.microsoft.com/office/powerpoint/2010/main" xmlns="" val="2634483534"/>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3</a:t>
            </a:r>
          </a:p>
        </p:txBody>
      </p:sp>
      <p:sp>
        <p:nvSpPr>
          <p:cNvPr id="9219" name="Rectangle 3"/>
          <p:cNvSpPr>
            <a:spLocks noGrp="1" noChangeArrowheads="1"/>
          </p:cNvSpPr>
          <p:nvPr>
            <p:ph type="body" idx="4294967295"/>
          </p:nvPr>
        </p:nvSpPr>
        <p:spPr>
          <a:xfrm>
            <a:off x="440267" y="1981200"/>
            <a:ext cx="8263467" cy="4114800"/>
          </a:xfrm>
        </p:spPr>
        <p:txBody>
          <a:bodyPr rtlCol="0">
            <a:normAutofit/>
          </a:bodyPr>
          <a:lstStyle/>
          <a:p>
            <a:pPr marL="0" indent="0" algn="ctr" eaLnBrk="1" fontAlgn="auto" hangingPunct="1">
              <a:lnSpc>
                <a:spcPct val="90000"/>
              </a:lnSpc>
              <a:spcAft>
                <a:spcPts val="0"/>
              </a:spcAft>
              <a:buFont typeface="Marlett" pitchFamily="2" charset="2"/>
              <a:buNone/>
              <a:defRPr/>
            </a:pPr>
            <a:r>
              <a:rPr lang="en-US" sz="3200" dirty="0" smtClean="0"/>
              <a:t>What are the issues in this case?</a:t>
            </a:r>
          </a:p>
          <a:p>
            <a:pPr algn="ctr" eaLnBrk="1" fontAlgn="auto" hangingPunct="1">
              <a:lnSpc>
                <a:spcPct val="90000"/>
              </a:lnSpc>
              <a:spcAft>
                <a:spcPts val="0"/>
              </a:spcAft>
              <a:buFont typeface="Marlett" pitchFamily="2" charset="2"/>
              <a:buNone/>
              <a:defRPr/>
            </a:pPr>
            <a:endParaRPr lang="en-US" sz="1200" dirty="0" smtClean="0"/>
          </a:p>
        </p:txBody>
      </p:sp>
    </p:spTree>
    <p:extLst>
      <p:ext uri="{BB962C8B-B14F-4D97-AF65-F5344CB8AC3E}">
        <p14:creationId xmlns:p14="http://schemas.microsoft.com/office/powerpoint/2010/main" xmlns="" val="1858464364"/>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3:  Issues</a:t>
            </a:r>
          </a:p>
        </p:txBody>
      </p:sp>
      <p:sp>
        <p:nvSpPr>
          <p:cNvPr id="74755" name="Rectangle 3"/>
          <p:cNvSpPr>
            <a:spLocks noGrp="1" noChangeArrowheads="1"/>
          </p:cNvSpPr>
          <p:nvPr>
            <p:ph type="body" idx="4294967295"/>
          </p:nvPr>
        </p:nvSpPr>
        <p:spPr>
          <a:xfrm>
            <a:off x="372534" y="1600200"/>
            <a:ext cx="8398933" cy="4953000"/>
          </a:xfrm>
        </p:spPr>
        <p:txBody>
          <a:bodyPr/>
          <a:lstStyle/>
          <a:p>
            <a:pPr eaLnBrk="1" hangingPunct="1">
              <a:spcBef>
                <a:spcPts val="600"/>
              </a:spcBef>
              <a:spcAft>
                <a:spcPts val="600"/>
              </a:spcAft>
            </a:pPr>
            <a:r>
              <a:rPr lang="en-US" altLang="en-US" sz="3200" smtClean="0"/>
              <a:t>Moderate / severe disability</a:t>
            </a:r>
          </a:p>
          <a:p>
            <a:pPr eaLnBrk="1" hangingPunct="1">
              <a:spcBef>
                <a:spcPts val="600"/>
              </a:spcBef>
              <a:spcAft>
                <a:spcPts val="600"/>
              </a:spcAft>
            </a:pPr>
            <a:endParaRPr lang="en-US" altLang="en-US" sz="600" smtClean="0"/>
          </a:p>
          <a:p>
            <a:pPr eaLnBrk="1" hangingPunct="1">
              <a:spcBef>
                <a:spcPts val="600"/>
              </a:spcBef>
              <a:spcAft>
                <a:spcPts val="600"/>
              </a:spcAft>
            </a:pPr>
            <a:r>
              <a:rPr lang="en-US" altLang="en-US" sz="3200" smtClean="0">
                <a:sym typeface="Symbol" pitchFamily="18" charset="2"/>
              </a:rPr>
              <a:t>Multiple symptoms poorly managed, if at all</a:t>
            </a:r>
          </a:p>
          <a:p>
            <a:pPr lvl="1" eaLnBrk="1" hangingPunct="1">
              <a:spcBef>
                <a:spcPts val="600"/>
              </a:spcBef>
              <a:spcAft>
                <a:spcPts val="600"/>
              </a:spcAft>
            </a:pPr>
            <a:r>
              <a:rPr lang="en-US" altLang="en-US" sz="2800" smtClean="0">
                <a:sym typeface="Symbol" pitchFamily="18" charset="2"/>
              </a:rPr>
              <a:t>Ambulation / foot drop</a:t>
            </a:r>
          </a:p>
          <a:p>
            <a:pPr lvl="1" eaLnBrk="1" hangingPunct="1">
              <a:spcBef>
                <a:spcPts val="600"/>
              </a:spcBef>
              <a:spcAft>
                <a:spcPts val="600"/>
              </a:spcAft>
            </a:pPr>
            <a:r>
              <a:rPr lang="en-US" altLang="en-US" sz="2800" smtClean="0">
                <a:sym typeface="Symbol" pitchFamily="18" charset="2"/>
              </a:rPr>
              <a:t>Depression</a:t>
            </a:r>
          </a:p>
          <a:p>
            <a:pPr lvl="1" eaLnBrk="1" hangingPunct="1">
              <a:spcBef>
                <a:spcPts val="600"/>
              </a:spcBef>
              <a:spcAft>
                <a:spcPts val="600"/>
              </a:spcAft>
            </a:pPr>
            <a:r>
              <a:rPr lang="en-US" altLang="en-US" sz="2800" smtClean="0">
                <a:sym typeface="Symbol" pitchFamily="18" charset="2"/>
              </a:rPr>
              <a:t>Fatigue</a:t>
            </a:r>
          </a:p>
          <a:p>
            <a:pPr lvl="1" eaLnBrk="1" hangingPunct="1">
              <a:spcBef>
                <a:spcPts val="600"/>
              </a:spcBef>
              <a:spcAft>
                <a:spcPts val="600"/>
              </a:spcAft>
            </a:pPr>
            <a:r>
              <a:rPr lang="en-US" altLang="en-US" sz="2800" smtClean="0">
                <a:sym typeface="Symbol" pitchFamily="18" charset="2"/>
              </a:rPr>
              <a:t>Neurogenic bladder</a:t>
            </a:r>
          </a:p>
          <a:p>
            <a:pPr lvl="1" eaLnBrk="1" hangingPunct="1">
              <a:spcBef>
                <a:spcPts val="600"/>
              </a:spcBef>
              <a:spcAft>
                <a:spcPts val="600"/>
              </a:spcAft>
            </a:pPr>
            <a:r>
              <a:rPr lang="en-US" altLang="en-US" sz="2800" smtClean="0">
                <a:sym typeface="Symbol" pitchFamily="18" charset="2"/>
              </a:rPr>
              <a:t>Spasticity</a:t>
            </a:r>
          </a:p>
          <a:p>
            <a:pPr lvl="1" eaLnBrk="1" hangingPunct="1">
              <a:spcBef>
                <a:spcPts val="600"/>
              </a:spcBef>
              <a:spcAft>
                <a:spcPts val="600"/>
              </a:spcAft>
            </a:pPr>
            <a:r>
              <a:rPr lang="en-US" altLang="en-US" sz="2800" smtClean="0">
                <a:sym typeface="Symbol" pitchFamily="18" charset="2"/>
              </a:rPr>
              <a:t>Pain</a:t>
            </a:r>
          </a:p>
        </p:txBody>
      </p:sp>
    </p:spTree>
    <p:extLst>
      <p:ext uri="{BB962C8B-B14F-4D97-AF65-F5344CB8AC3E}">
        <p14:creationId xmlns:p14="http://schemas.microsoft.com/office/powerpoint/2010/main" xmlns="" val="1468564046"/>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4000" dirty="0" smtClean="0">
                <a:solidFill>
                  <a:schemeClr val="accent6">
                    <a:lumMod val="75000"/>
                  </a:schemeClr>
                </a:solidFill>
                <a:latin typeface="Tahoma" panose="020B0604030504040204" pitchFamily="34" charset="0"/>
                <a:cs typeface="Tahoma" panose="020B0604030504040204" pitchFamily="34" charset="0"/>
              </a:rPr>
              <a:t>Case 3:  Issues</a:t>
            </a:r>
          </a:p>
        </p:txBody>
      </p:sp>
      <p:sp>
        <p:nvSpPr>
          <p:cNvPr id="75779" name="Rectangle 3"/>
          <p:cNvSpPr>
            <a:spLocks noGrp="1" noChangeArrowheads="1"/>
          </p:cNvSpPr>
          <p:nvPr>
            <p:ph type="body" idx="4294967295"/>
          </p:nvPr>
        </p:nvSpPr>
        <p:spPr>
          <a:xfrm>
            <a:off x="474133" y="1981200"/>
            <a:ext cx="8839200" cy="4114800"/>
          </a:xfrm>
        </p:spPr>
        <p:txBody>
          <a:bodyPr/>
          <a:lstStyle/>
          <a:p>
            <a:pPr eaLnBrk="1" hangingPunct="1">
              <a:spcBef>
                <a:spcPts val="1800"/>
              </a:spcBef>
              <a:spcAft>
                <a:spcPts val="1800"/>
              </a:spcAft>
            </a:pPr>
            <a:r>
              <a:rPr lang="en-US" altLang="en-US" sz="3200" smtClean="0">
                <a:sym typeface="Symbol" pitchFamily="18" charset="2"/>
              </a:rPr>
              <a:t>Poor sleep hygiene</a:t>
            </a:r>
          </a:p>
          <a:p>
            <a:pPr eaLnBrk="1" hangingPunct="1">
              <a:spcBef>
                <a:spcPts val="1800"/>
              </a:spcBef>
              <a:spcAft>
                <a:spcPts val="1800"/>
              </a:spcAft>
            </a:pPr>
            <a:r>
              <a:rPr lang="en-US" altLang="en-US" sz="3200" smtClean="0">
                <a:sym typeface="Symbol" pitchFamily="18" charset="2"/>
              </a:rPr>
              <a:t>Social isolation</a:t>
            </a:r>
          </a:p>
          <a:p>
            <a:pPr eaLnBrk="1" hangingPunct="1">
              <a:spcBef>
                <a:spcPts val="1800"/>
              </a:spcBef>
              <a:spcAft>
                <a:spcPts val="1800"/>
              </a:spcAft>
            </a:pPr>
            <a:r>
              <a:rPr lang="en-US" altLang="en-US" sz="3200" smtClean="0">
                <a:sym typeface="Symbol" pitchFamily="18" charset="2"/>
              </a:rPr>
              <a:t>Fall risk</a:t>
            </a:r>
          </a:p>
          <a:p>
            <a:pPr eaLnBrk="1" hangingPunct="1">
              <a:spcBef>
                <a:spcPts val="1800"/>
              </a:spcBef>
              <a:spcAft>
                <a:spcPts val="1800"/>
              </a:spcAft>
            </a:pPr>
            <a:r>
              <a:rPr lang="en-US" altLang="en-US" sz="3200" smtClean="0">
                <a:sym typeface="Symbol" pitchFamily="18" charset="2"/>
              </a:rPr>
              <a:t>Unsafe environment</a:t>
            </a:r>
          </a:p>
        </p:txBody>
      </p:sp>
    </p:spTree>
    <p:extLst>
      <p:ext uri="{BB962C8B-B14F-4D97-AF65-F5344CB8AC3E}">
        <p14:creationId xmlns:p14="http://schemas.microsoft.com/office/powerpoint/2010/main" xmlns="" val="2880573857"/>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txBox="1">
            <a:spLocks/>
          </p:cNvSpPr>
          <p:nvPr/>
        </p:nvSpPr>
        <p:spPr>
          <a:xfrm>
            <a:off x="0" y="0"/>
            <a:ext cx="9211733" cy="2514600"/>
          </a:xfrm>
          <a:prstGeom prst="rect">
            <a:avLst/>
          </a:prstGeom>
          <a:effectLst>
            <a:outerShdw blurRad="50800" dist="38100" dir="2700000" algn="tl" rotWithShape="0">
              <a:prstClr val="black">
                <a:alpha val="40000"/>
              </a:prstClr>
            </a:outerShdw>
          </a:effectLst>
        </p:spPr>
        <p:txBody>
          <a:bodyPr anchor="ctr"/>
          <a:lstStyle/>
          <a:p>
            <a:pPr algn="ctr" fontAlgn="auto">
              <a:lnSpc>
                <a:spcPct val="85000"/>
              </a:lnSpc>
              <a:spcAft>
                <a:spcPts val="0"/>
              </a:spcAft>
              <a:defRPr/>
            </a:pPr>
            <a:r>
              <a:rPr lang="en-US" sz="4000" b="1" u="none" dirty="0">
                <a:solidFill>
                  <a:schemeClr val="accent6">
                    <a:lumMod val="75000"/>
                  </a:schemeClr>
                </a:solidFill>
                <a:effectLst>
                  <a:glow rad="63500">
                    <a:schemeClr val="tx1">
                      <a:alpha val="40000"/>
                    </a:schemeClr>
                  </a:glow>
                </a:effectLst>
                <a:latin typeface="Tahoma" panose="020B0604030504040204" pitchFamily="34" charset="0"/>
                <a:ea typeface="Tahoma" panose="020B0604030504040204" pitchFamily="34" charset="0"/>
                <a:cs typeface="Tahoma" panose="020B0604030504040204" pitchFamily="34" charset="0"/>
              </a:rPr>
              <a:t>Effective Patient </a:t>
            </a:r>
            <a:endParaRPr lang="en-US" sz="4000" b="1" u="none" dirty="0" smtClean="0">
              <a:solidFill>
                <a:schemeClr val="accent6">
                  <a:lumMod val="75000"/>
                </a:schemeClr>
              </a:solidFill>
              <a:effectLst>
                <a:glow rad="63500">
                  <a:schemeClr val="tx1">
                    <a:alpha val="40000"/>
                  </a:schemeClr>
                </a:glow>
              </a:effectLst>
              <a:latin typeface="Tahoma" panose="020B0604030504040204" pitchFamily="34" charset="0"/>
              <a:ea typeface="Tahoma" panose="020B0604030504040204" pitchFamily="34" charset="0"/>
              <a:cs typeface="Tahoma" panose="020B0604030504040204" pitchFamily="34" charset="0"/>
            </a:endParaRPr>
          </a:p>
          <a:p>
            <a:pPr algn="ctr" fontAlgn="auto">
              <a:lnSpc>
                <a:spcPct val="85000"/>
              </a:lnSpc>
              <a:spcAft>
                <a:spcPts val="0"/>
              </a:spcAft>
              <a:defRPr/>
            </a:pPr>
            <a:r>
              <a:rPr lang="en-US" sz="4000" b="1" u="none" dirty="0" smtClean="0">
                <a:solidFill>
                  <a:schemeClr val="accent6">
                    <a:lumMod val="75000"/>
                  </a:schemeClr>
                </a:solidFill>
                <a:effectLst>
                  <a:glow rad="63500">
                    <a:schemeClr val="tx1">
                      <a:alpha val="40000"/>
                    </a:schemeClr>
                  </a:glow>
                </a:effectLst>
                <a:latin typeface="Tahoma" panose="020B0604030504040204" pitchFamily="34" charset="0"/>
                <a:ea typeface="Tahoma" panose="020B0604030504040204" pitchFamily="34" charset="0"/>
                <a:cs typeface="Tahoma" panose="020B0604030504040204" pitchFamily="34" charset="0"/>
              </a:rPr>
              <a:t>Support </a:t>
            </a:r>
            <a:r>
              <a:rPr lang="en-US" sz="4000" b="1" u="none" dirty="0">
                <a:solidFill>
                  <a:schemeClr val="accent6">
                    <a:lumMod val="75000"/>
                  </a:schemeClr>
                </a:solidFill>
                <a:effectLst>
                  <a:glow rad="63500">
                    <a:schemeClr val="tx1">
                      <a:alpha val="40000"/>
                    </a:schemeClr>
                  </a:glow>
                </a:effectLst>
                <a:latin typeface="Tahoma" panose="020B0604030504040204" pitchFamily="34" charset="0"/>
                <a:ea typeface="Tahoma" panose="020B0604030504040204" pitchFamily="34" charset="0"/>
                <a:cs typeface="Tahoma" panose="020B0604030504040204" pitchFamily="34" charset="0"/>
              </a:rPr>
              <a:t>Strategies</a:t>
            </a:r>
          </a:p>
          <a:p>
            <a:pPr algn="ctr" fontAlgn="auto">
              <a:lnSpc>
                <a:spcPct val="85000"/>
              </a:lnSpc>
              <a:spcAft>
                <a:spcPts val="0"/>
              </a:spcAft>
              <a:defRPr/>
            </a:pPr>
            <a:endParaRPr lang="en-US" sz="200" b="1" u="none" dirty="0">
              <a:solidFill>
                <a:schemeClr val="accent6">
                  <a:lumMod val="75000"/>
                </a:schemeClr>
              </a:solidFill>
              <a:effectLst>
                <a:glow rad="101600">
                  <a:schemeClr val="tx1">
                    <a:lumMod val="85000"/>
                    <a:lumOff val="15000"/>
                    <a:alpha val="60000"/>
                  </a:schemeClr>
                </a:glow>
              </a:effectLst>
              <a:latin typeface="Tahoma" panose="020B0604030504040204" pitchFamily="34" charset="0"/>
              <a:ea typeface="Tahoma" panose="020B0604030504040204" pitchFamily="34" charset="0"/>
              <a:cs typeface="Tahoma" panose="020B0604030504040204" pitchFamily="34" charset="0"/>
            </a:endParaRPr>
          </a:p>
          <a:p>
            <a:pPr algn="ctr" fontAlgn="auto">
              <a:lnSpc>
                <a:spcPct val="85000"/>
              </a:lnSpc>
              <a:spcAft>
                <a:spcPts val="0"/>
              </a:spcAft>
              <a:defRPr/>
            </a:pPr>
            <a:r>
              <a:rPr lang="en-US" sz="2800" b="1" u="none" dirty="0">
                <a:solidFill>
                  <a:schemeClr val="accent6">
                    <a:lumMod val="75000"/>
                  </a:schemeClr>
                </a:solidFill>
                <a:effectLst>
                  <a:glow rad="101600">
                    <a:schemeClr val="tx1">
                      <a:lumMod val="85000"/>
                      <a:lumOff val="15000"/>
                      <a:alpha val="60000"/>
                    </a:schemeClr>
                  </a:glow>
                </a:effectLst>
                <a:latin typeface="Tahoma" panose="020B0604030504040204" pitchFamily="34" charset="0"/>
                <a:ea typeface="Tahoma" panose="020B0604030504040204" pitchFamily="34" charset="0"/>
                <a:cs typeface="Tahoma" panose="020B0604030504040204" pitchFamily="34" charset="0"/>
              </a:rPr>
              <a:t>The Case Manager’s Perspective</a:t>
            </a:r>
          </a:p>
        </p:txBody>
      </p:sp>
      <p:sp>
        <p:nvSpPr>
          <p:cNvPr id="14" name="Title 4"/>
          <p:cNvSpPr txBox="1">
            <a:spLocks/>
          </p:cNvSpPr>
          <p:nvPr/>
        </p:nvSpPr>
        <p:spPr>
          <a:xfrm>
            <a:off x="4504267" y="4572000"/>
            <a:ext cx="4707467" cy="1676400"/>
          </a:xfrm>
          <a:prstGeom prst="rect">
            <a:avLst/>
          </a:prstGeom>
          <a:effectLst>
            <a:outerShdw blurRad="50800" dist="38100" dir="2700000" algn="tl" rotWithShape="0">
              <a:prstClr val="black">
                <a:alpha val="40000"/>
              </a:prstClr>
            </a:outerShdw>
          </a:effectLst>
        </p:spPr>
        <p:txBody>
          <a:bodyPr anchor="ctr"/>
          <a:lstStyle/>
          <a:p>
            <a:pPr eaLnBrk="0" hangingPunct="0">
              <a:lnSpc>
                <a:spcPct val="85000"/>
              </a:lnSpc>
              <a:spcBef>
                <a:spcPts val="0"/>
              </a:spcBef>
              <a:defRPr/>
            </a:pPr>
            <a:endParaRPr lang="en-US" sz="1600" b="0" u="none" dirty="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Segoe UI" pitchFamily="34" charset="0"/>
            </a:endParaRPr>
          </a:p>
        </p:txBody>
      </p:sp>
      <p:sp>
        <p:nvSpPr>
          <p:cNvPr id="3" name="Subtitle 2"/>
          <p:cNvSpPr>
            <a:spLocks noGrp="1"/>
          </p:cNvSpPr>
          <p:nvPr>
            <p:ph type="subTitle" idx="1"/>
          </p:nvPr>
        </p:nvSpPr>
        <p:spPr>
          <a:xfrm>
            <a:off x="838200" y="4495800"/>
            <a:ext cx="4572000" cy="1828800"/>
          </a:xfrm>
        </p:spPr>
        <p:txBody>
          <a:bodyPr>
            <a:normAutofit/>
          </a:bodyPr>
          <a:lstStyle/>
          <a:p>
            <a:pPr algn="l">
              <a:lnSpc>
                <a:spcPct val="85000"/>
              </a:lnSpc>
              <a:defRPr/>
            </a:pPr>
            <a:r>
              <a:rPr lang="en-US" sz="2400" b="1" dirty="0" smtClean="0">
                <a:solidFill>
                  <a:schemeClr val="accent6">
                    <a:lumMod val="75000"/>
                  </a:schemeClr>
                </a:solidFill>
              </a:rPr>
              <a:t>Amber Casteel, RN, CCM</a:t>
            </a:r>
          </a:p>
          <a:p>
            <a:pPr algn="l">
              <a:lnSpc>
                <a:spcPct val="85000"/>
              </a:lnSpc>
              <a:defRPr/>
            </a:pPr>
            <a:r>
              <a:rPr lang="en-US" sz="1800" dirty="0" smtClean="0"/>
              <a:t>Chattanooga Chapter CMSA President</a:t>
            </a:r>
          </a:p>
          <a:p>
            <a:pPr algn="l">
              <a:lnSpc>
                <a:spcPct val="85000"/>
              </a:lnSpc>
              <a:defRPr/>
            </a:pPr>
            <a:r>
              <a:rPr lang="en-US" sz="1800" dirty="0" smtClean="0"/>
              <a:t>Chattanooga, TN</a:t>
            </a:r>
          </a:p>
          <a:p>
            <a:pPr algn="l">
              <a:lnSpc>
                <a:spcPct val="95000"/>
              </a:lnSpc>
            </a:pPr>
            <a:endParaRPr lang="en-US" sz="2400" dirty="0"/>
          </a:p>
        </p:txBody>
      </p:sp>
    </p:spTree>
    <p:extLst>
      <p:ext uri="{BB962C8B-B14F-4D97-AF65-F5344CB8AC3E}">
        <p14:creationId xmlns:p14="http://schemas.microsoft.com/office/powerpoint/2010/main" xmlns="" val="302468710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Autofit/>
          </a:bodyPr>
          <a:lstStyle/>
          <a:p>
            <a:r>
              <a:rPr lang="en-US" altLang="en-US" sz="3600" dirty="0" smtClean="0">
                <a:ln>
                  <a:solidFill>
                    <a:schemeClr val="accent6">
                      <a:lumMod val="50000"/>
                    </a:schemeClr>
                  </a:solidFill>
                </a:ln>
                <a:latin typeface="Tahoma" panose="020B0604030504040204" pitchFamily="34" charset="0"/>
              </a:rPr>
              <a:t>Urgent Need for </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Effective Coordination of Care</a:t>
            </a:r>
          </a:p>
        </p:txBody>
      </p:sp>
      <p:sp>
        <p:nvSpPr>
          <p:cNvPr id="82947" name="Content Placeholder 2"/>
          <p:cNvSpPr>
            <a:spLocks noGrp="1"/>
          </p:cNvSpPr>
          <p:nvPr>
            <p:ph idx="1"/>
          </p:nvPr>
        </p:nvSpPr>
        <p:spPr>
          <a:xfrm>
            <a:off x="457200" y="2057400"/>
            <a:ext cx="8229600" cy="4572000"/>
          </a:xfrm>
        </p:spPr>
        <p:txBody>
          <a:bodyPr>
            <a:normAutofit fontScale="92500" lnSpcReduction="20000"/>
          </a:bodyPr>
          <a:lstStyle/>
          <a:p>
            <a:pPr>
              <a:spcBef>
                <a:spcPts val="1200"/>
              </a:spcBef>
              <a:spcAft>
                <a:spcPts val="1200"/>
              </a:spcAft>
            </a:pPr>
            <a:r>
              <a:rPr lang="en-US" altLang="en-US" dirty="0" smtClean="0"/>
              <a:t>Effective care coordination initiatives could result in a staggering $240 billion savings in annual US healthcare costs, according to the Institute of Medicine (IOM)</a:t>
            </a:r>
            <a:r>
              <a:rPr lang="en-US" altLang="en-US" baseline="30000" dirty="0" smtClean="0"/>
              <a:t>1</a:t>
            </a:r>
          </a:p>
          <a:p>
            <a:pPr>
              <a:spcBef>
                <a:spcPts val="1200"/>
              </a:spcBef>
              <a:spcAft>
                <a:spcPts val="1200"/>
              </a:spcAft>
            </a:pPr>
            <a:r>
              <a:rPr lang="en-US" altLang="en-US" dirty="0" smtClean="0"/>
              <a:t>Use of a case manager is a key strategy toward improving patient-centered care coordination</a:t>
            </a:r>
          </a:p>
          <a:p>
            <a:pPr lvl="1">
              <a:spcBef>
                <a:spcPts val="1200"/>
              </a:spcBef>
              <a:spcAft>
                <a:spcPts val="1200"/>
              </a:spcAft>
            </a:pPr>
            <a:r>
              <a:rPr lang="en-US" altLang="en-US" dirty="0" smtClean="0"/>
              <a:t>Leads to improved outcomes and reduced costs</a:t>
            </a:r>
          </a:p>
          <a:p>
            <a:pPr>
              <a:spcBef>
                <a:spcPts val="1800"/>
              </a:spcBef>
              <a:spcAft>
                <a:spcPts val="1800"/>
              </a:spcAft>
              <a:buFont typeface="Arial" charset="0"/>
              <a:buNone/>
            </a:pPr>
            <a:endParaRPr lang="en-US" altLang="en-US" sz="1400" dirty="0" smtClean="0"/>
          </a:p>
          <a:p>
            <a:pPr>
              <a:spcBef>
                <a:spcPts val="1200"/>
              </a:spcBef>
              <a:spcAft>
                <a:spcPts val="1200"/>
              </a:spcAft>
              <a:buFont typeface="Arial" charset="0"/>
              <a:buNone/>
            </a:pPr>
            <a:r>
              <a:rPr lang="en-US" altLang="en-US" sz="1200" dirty="0" smtClean="0"/>
              <a:t>1] IOM. 2010. Washington, CD: The National Academic Press.</a:t>
            </a:r>
          </a:p>
        </p:txBody>
      </p:sp>
    </p:spTree>
    <p:extLst>
      <p:ext uri="{BB962C8B-B14F-4D97-AF65-F5344CB8AC3E}">
        <p14:creationId xmlns:p14="http://schemas.microsoft.com/office/powerpoint/2010/main" xmlns="" val="3162100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z="4000" dirty="0" smtClean="0">
                <a:ln>
                  <a:solidFill>
                    <a:schemeClr val="accent6">
                      <a:lumMod val="50000"/>
                    </a:schemeClr>
                  </a:solidFill>
                </a:ln>
                <a:latin typeface="Tahoma" panose="020B0604030504040204" pitchFamily="34" charset="0"/>
              </a:rPr>
              <a:t>Role of the Case Manager  </a:t>
            </a:r>
          </a:p>
        </p:txBody>
      </p:sp>
      <p:sp>
        <p:nvSpPr>
          <p:cNvPr id="88067" name="Content Placeholder 2"/>
          <p:cNvSpPr>
            <a:spLocks noGrp="1"/>
          </p:cNvSpPr>
          <p:nvPr>
            <p:ph idx="1"/>
          </p:nvPr>
        </p:nvSpPr>
        <p:spPr>
          <a:xfrm>
            <a:off x="440267" y="1600200"/>
            <a:ext cx="8246533" cy="4800600"/>
          </a:xfrm>
        </p:spPr>
        <p:txBody>
          <a:bodyPr>
            <a:normAutofit fontScale="92500" lnSpcReduction="10000"/>
          </a:bodyPr>
          <a:lstStyle/>
          <a:p>
            <a:pPr eaLnBrk="1" hangingPunct="1">
              <a:spcAft>
                <a:spcPts val="600"/>
              </a:spcAft>
              <a:defRPr/>
            </a:pPr>
            <a:r>
              <a:rPr lang="en-US" b="1" dirty="0" smtClean="0">
                <a:solidFill>
                  <a:schemeClr val="accent6">
                    <a:lumMod val="75000"/>
                  </a:schemeClr>
                </a:solidFill>
              </a:rPr>
              <a:t>Facilitate</a:t>
            </a:r>
            <a:r>
              <a:rPr lang="en-US" dirty="0" smtClean="0"/>
              <a:t> cohesive, patient-centered planning </a:t>
            </a:r>
          </a:p>
          <a:p>
            <a:pPr eaLnBrk="1" hangingPunct="1">
              <a:spcAft>
                <a:spcPts val="600"/>
              </a:spcAft>
              <a:defRPr/>
            </a:pPr>
            <a:r>
              <a:rPr lang="en-US" b="1" dirty="0" smtClean="0">
                <a:solidFill>
                  <a:schemeClr val="accent6">
                    <a:lumMod val="75000"/>
                  </a:schemeClr>
                </a:solidFill>
              </a:rPr>
              <a:t>Communicate: </a:t>
            </a:r>
            <a:r>
              <a:rPr lang="en-US" dirty="0" smtClean="0"/>
              <a:t>Assist in building strong communication (patient, PCP, neurologist, nutritionist, physical therapist, </a:t>
            </a:r>
            <a:r>
              <a:rPr lang="en-US" dirty="0" smtClean="0">
                <a:solidFill>
                  <a:schemeClr val="bg1">
                    <a:lumMod val="95000"/>
                  </a:schemeClr>
                </a:solidFill>
              </a:rPr>
              <a:t>nurse, speech therapist, </a:t>
            </a:r>
            <a:r>
              <a:rPr lang="en-US" dirty="0" smtClean="0"/>
              <a:t>social worker)</a:t>
            </a:r>
          </a:p>
          <a:p>
            <a:pPr eaLnBrk="1" hangingPunct="1">
              <a:spcAft>
                <a:spcPts val="600"/>
              </a:spcAft>
              <a:defRPr/>
            </a:pPr>
            <a:r>
              <a:rPr lang="en-US" b="1" dirty="0" smtClean="0">
                <a:solidFill>
                  <a:schemeClr val="accent6">
                    <a:lumMod val="75000"/>
                  </a:schemeClr>
                </a:solidFill>
              </a:rPr>
              <a:t>Advocate</a:t>
            </a:r>
            <a:r>
              <a:rPr lang="en-US" b="1" dirty="0" smtClean="0"/>
              <a:t> </a:t>
            </a:r>
            <a:r>
              <a:rPr lang="en-US" dirty="0" smtClean="0"/>
              <a:t>for options</a:t>
            </a:r>
          </a:p>
          <a:p>
            <a:pPr eaLnBrk="1" hangingPunct="1">
              <a:spcAft>
                <a:spcPts val="600"/>
              </a:spcAft>
              <a:defRPr/>
            </a:pPr>
            <a:r>
              <a:rPr lang="en-US" b="1" dirty="0" smtClean="0">
                <a:solidFill>
                  <a:schemeClr val="accent6">
                    <a:lumMod val="75000"/>
                  </a:schemeClr>
                </a:solidFill>
              </a:rPr>
              <a:t>Educate</a:t>
            </a:r>
          </a:p>
          <a:p>
            <a:pPr eaLnBrk="1" hangingPunct="1">
              <a:spcAft>
                <a:spcPts val="600"/>
              </a:spcAft>
              <a:defRPr/>
            </a:pPr>
            <a:r>
              <a:rPr lang="en-US" b="1" dirty="0" smtClean="0">
                <a:solidFill>
                  <a:schemeClr val="accent6">
                    <a:lumMod val="75000"/>
                  </a:schemeClr>
                </a:solidFill>
              </a:rPr>
              <a:t>Address Barriers</a:t>
            </a:r>
          </a:p>
          <a:p>
            <a:pPr eaLnBrk="1" hangingPunct="1">
              <a:spcAft>
                <a:spcPts val="600"/>
              </a:spcAft>
              <a:defRPr/>
            </a:pPr>
            <a:r>
              <a:rPr lang="en-US" b="1" dirty="0" smtClean="0">
                <a:solidFill>
                  <a:schemeClr val="accent6">
                    <a:lumMod val="75000"/>
                  </a:schemeClr>
                </a:solidFill>
              </a:rPr>
              <a:t>Implement Interventions</a:t>
            </a:r>
          </a:p>
        </p:txBody>
      </p:sp>
    </p:spTree>
    <p:extLst>
      <p:ext uri="{BB962C8B-B14F-4D97-AF65-F5344CB8AC3E}">
        <p14:creationId xmlns:p14="http://schemas.microsoft.com/office/powerpoint/2010/main" xmlns="" val="963223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08000" y="76200"/>
            <a:ext cx="8229600" cy="1143000"/>
          </a:xfrm>
        </p:spPr>
        <p:txBody>
          <a:bodyPr>
            <a:normAutofit/>
          </a:bodyPr>
          <a:lstStyle/>
          <a:p>
            <a:pPr eaLnBrk="1" hangingPunct="1"/>
            <a:r>
              <a:rPr lang="en-US" altLang="en-US" sz="3600" dirty="0" smtClean="0">
                <a:ln>
                  <a:solidFill>
                    <a:schemeClr val="accent6">
                      <a:lumMod val="50000"/>
                    </a:schemeClr>
                  </a:solidFill>
                </a:ln>
                <a:latin typeface="Tahoma" panose="020B0604030504040204" pitchFamily="34" charset="0"/>
              </a:rPr>
              <a:t>Where to Find a Case Manager</a:t>
            </a:r>
          </a:p>
        </p:txBody>
      </p:sp>
      <p:sp>
        <p:nvSpPr>
          <p:cNvPr id="84995" name="Content Placeholder 2"/>
          <p:cNvSpPr>
            <a:spLocks noGrp="1"/>
          </p:cNvSpPr>
          <p:nvPr>
            <p:ph idx="1"/>
          </p:nvPr>
        </p:nvSpPr>
        <p:spPr>
          <a:xfrm>
            <a:off x="533400" y="1600200"/>
            <a:ext cx="8229600" cy="4525963"/>
          </a:xfrm>
        </p:spPr>
        <p:txBody>
          <a:bodyPr>
            <a:noAutofit/>
          </a:bodyPr>
          <a:lstStyle/>
          <a:p>
            <a:pPr eaLnBrk="1" hangingPunct="1">
              <a:spcBef>
                <a:spcPct val="0"/>
              </a:spcBef>
              <a:spcAft>
                <a:spcPts val="600"/>
              </a:spcAft>
            </a:pPr>
            <a:r>
              <a:rPr lang="en-US" altLang="en-US" sz="2400" dirty="0" smtClean="0"/>
              <a:t>Clinic models / outpatient settings</a:t>
            </a:r>
          </a:p>
          <a:p>
            <a:pPr eaLnBrk="1" hangingPunct="1">
              <a:spcBef>
                <a:spcPct val="0"/>
              </a:spcBef>
              <a:spcAft>
                <a:spcPts val="600"/>
              </a:spcAft>
            </a:pPr>
            <a:r>
              <a:rPr lang="en-US" altLang="en-US" sz="2400" dirty="0" smtClean="0"/>
              <a:t>Managed care organizations/health plans</a:t>
            </a:r>
          </a:p>
          <a:p>
            <a:pPr eaLnBrk="1" hangingPunct="1">
              <a:spcBef>
                <a:spcPct val="0"/>
              </a:spcBef>
              <a:spcAft>
                <a:spcPts val="600"/>
              </a:spcAft>
            </a:pPr>
            <a:r>
              <a:rPr lang="en-US" altLang="en-US" sz="2400" dirty="0" smtClean="0"/>
              <a:t>Accountable care organizations, joint ventures</a:t>
            </a:r>
          </a:p>
          <a:p>
            <a:pPr eaLnBrk="1" hangingPunct="1">
              <a:spcBef>
                <a:spcPct val="0"/>
              </a:spcBef>
              <a:spcAft>
                <a:spcPts val="600"/>
              </a:spcAft>
            </a:pPr>
            <a:r>
              <a:rPr lang="en-US" altLang="en-US" sz="2400" dirty="0" smtClean="0"/>
              <a:t>Acute care settings</a:t>
            </a:r>
          </a:p>
          <a:p>
            <a:pPr eaLnBrk="1" hangingPunct="1">
              <a:spcBef>
                <a:spcPct val="0"/>
              </a:spcBef>
              <a:spcAft>
                <a:spcPts val="600"/>
              </a:spcAft>
            </a:pPr>
            <a:r>
              <a:rPr lang="en-US" altLang="en-US" sz="2400" dirty="0" smtClean="0"/>
              <a:t>Specialty-based settings</a:t>
            </a:r>
          </a:p>
          <a:p>
            <a:pPr eaLnBrk="1" hangingPunct="1">
              <a:spcBef>
                <a:spcPct val="0"/>
              </a:spcBef>
              <a:spcAft>
                <a:spcPts val="600"/>
              </a:spcAft>
            </a:pPr>
            <a:r>
              <a:rPr lang="en-US" altLang="en-US" sz="2400" dirty="0" smtClean="0"/>
              <a:t>PCP-based settings</a:t>
            </a:r>
          </a:p>
          <a:p>
            <a:pPr eaLnBrk="1" hangingPunct="1">
              <a:spcBef>
                <a:spcPct val="0"/>
              </a:spcBef>
              <a:spcAft>
                <a:spcPts val="600"/>
              </a:spcAft>
            </a:pPr>
            <a:r>
              <a:rPr lang="en-US" altLang="en-US" sz="2400" dirty="0" smtClean="0"/>
              <a:t>Independent case management</a:t>
            </a:r>
          </a:p>
          <a:p>
            <a:pPr eaLnBrk="1" hangingPunct="1">
              <a:spcBef>
                <a:spcPct val="0"/>
              </a:spcBef>
              <a:spcAft>
                <a:spcPts val="600"/>
              </a:spcAft>
            </a:pPr>
            <a:r>
              <a:rPr lang="en-US" altLang="en-US" sz="2400" dirty="0" smtClean="0"/>
              <a:t>Rehab-focused settings</a:t>
            </a:r>
          </a:p>
          <a:p>
            <a:pPr eaLnBrk="1" hangingPunct="1">
              <a:spcBef>
                <a:spcPct val="0"/>
              </a:spcBef>
              <a:spcAft>
                <a:spcPts val="600"/>
              </a:spcAft>
            </a:pPr>
            <a:r>
              <a:rPr lang="en-US" altLang="en-US" sz="2400" dirty="0" smtClean="0"/>
              <a:t>Vendors</a:t>
            </a:r>
          </a:p>
          <a:p>
            <a:pPr eaLnBrk="1" hangingPunct="1">
              <a:spcBef>
                <a:spcPct val="0"/>
              </a:spcBef>
              <a:spcAft>
                <a:spcPts val="600"/>
              </a:spcAft>
            </a:pPr>
            <a:r>
              <a:rPr lang="en-US" altLang="en-US" sz="2400" dirty="0" smtClean="0"/>
              <a:t>Home health care</a:t>
            </a:r>
          </a:p>
          <a:p>
            <a:pPr eaLnBrk="1" hangingPunct="1">
              <a:spcBef>
                <a:spcPct val="0"/>
              </a:spcBef>
              <a:spcAft>
                <a:spcPts val="600"/>
              </a:spcAft>
            </a:pPr>
            <a:r>
              <a:rPr lang="en-US" altLang="en-US" sz="2400" dirty="0" smtClean="0"/>
              <a:t>Other settings</a:t>
            </a:r>
          </a:p>
          <a:p>
            <a:pPr eaLnBrk="1" hangingPunct="1">
              <a:spcBef>
                <a:spcPct val="0"/>
              </a:spcBef>
              <a:spcAft>
                <a:spcPts val="600"/>
              </a:spcAft>
              <a:buFont typeface="Arial" charset="0"/>
              <a:buNone/>
            </a:pPr>
            <a:endParaRPr lang="en-US" altLang="en-US" sz="100" dirty="0" smtClean="0"/>
          </a:p>
          <a:p>
            <a:pPr eaLnBrk="1" hangingPunct="1">
              <a:spcBef>
                <a:spcPct val="0"/>
              </a:spcBef>
              <a:spcAft>
                <a:spcPts val="600"/>
              </a:spcAft>
              <a:buFont typeface="Arial" charset="0"/>
              <a:buNone/>
            </a:pPr>
            <a:r>
              <a:rPr lang="en-US" altLang="en-US" sz="1200" dirty="0" smtClean="0"/>
              <a:t>PCP indicates primary care physician</a:t>
            </a:r>
          </a:p>
        </p:txBody>
      </p:sp>
    </p:spTree>
    <p:extLst>
      <p:ext uri="{BB962C8B-B14F-4D97-AF65-F5344CB8AC3E}">
        <p14:creationId xmlns:p14="http://schemas.microsoft.com/office/powerpoint/2010/main" xmlns="" val="2612400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sz="4000" dirty="0" smtClean="0">
                <a:ln>
                  <a:solidFill>
                    <a:schemeClr val="accent5">
                      <a:lumMod val="50000"/>
                    </a:schemeClr>
                  </a:solidFill>
                </a:ln>
              </a:rPr>
              <a:t>Learning Objectives</a:t>
            </a:r>
          </a:p>
        </p:txBody>
      </p:sp>
      <p:sp>
        <p:nvSpPr>
          <p:cNvPr id="3" name="Content Placeholder 2"/>
          <p:cNvSpPr>
            <a:spLocks noGrp="1"/>
          </p:cNvSpPr>
          <p:nvPr>
            <p:ph idx="1"/>
          </p:nvPr>
        </p:nvSpPr>
        <p:spPr>
          <a:xfrm>
            <a:off x="304801" y="1600200"/>
            <a:ext cx="8686799" cy="5029200"/>
          </a:xfrm>
        </p:spPr>
        <p:txBody>
          <a:bodyPr>
            <a:noAutofit/>
          </a:bodyPr>
          <a:lstStyle/>
          <a:p>
            <a:pPr marL="0" indent="0">
              <a:lnSpc>
                <a:spcPct val="85000"/>
              </a:lnSpc>
              <a:spcBef>
                <a:spcPts val="600"/>
              </a:spcBef>
              <a:spcAft>
                <a:spcPts val="1200"/>
              </a:spcAft>
              <a:buFont typeface="Arial" charset="0"/>
              <a:buNone/>
              <a:defRPr/>
            </a:pPr>
            <a:r>
              <a:rPr lang="en-US" sz="2800" dirty="0" smtClean="0"/>
              <a:t>Upon completion of this activity, the participant will be able to:</a:t>
            </a:r>
          </a:p>
          <a:p>
            <a:pPr>
              <a:lnSpc>
                <a:spcPct val="85000"/>
              </a:lnSpc>
              <a:spcBef>
                <a:spcPts val="600"/>
              </a:spcBef>
              <a:spcAft>
                <a:spcPts val="1200"/>
              </a:spcAft>
              <a:defRPr/>
            </a:pPr>
            <a:r>
              <a:rPr lang="en-US" sz="2800" dirty="0" smtClean="0"/>
              <a:t>Define how the decline in </a:t>
            </a:r>
            <a:r>
              <a:rPr lang="en-US" sz="2800" dirty="0" err="1" smtClean="0"/>
              <a:t>QoL</a:t>
            </a:r>
            <a:r>
              <a:rPr lang="en-US" sz="2800" dirty="0" smtClean="0"/>
              <a:t> in MS patients impacts productivity</a:t>
            </a:r>
          </a:p>
          <a:p>
            <a:pPr>
              <a:lnSpc>
                <a:spcPct val="85000"/>
              </a:lnSpc>
              <a:spcBef>
                <a:spcPts val="600"/>
              </a:spcBef>
              <a:spcAft>
                <a:spcPts val="1200"/>
              </a:spcAft>
              <a:defRPr/>
            </a:pPr>
            <a:r>
              <a:rPr lang="en-US" sz="2800" dirty="0" smtClean="0"/>
              <a:t>Determine the issues that complicate and interrupt early diagnosis, treatment, and medication adherence</a:t>
            </a:r>
          </a:p>
          <a:p>
            <a:pPr>
              <a:lnSpc>
                <a:spcPct val="85000"/>
              </a:lnSpc>
              <a:spcBef>
                <a:spcPts val="600"/>
              </a:spcBef>
              <a:spcAft>
                <a:spcPts val="1200"/>
              </a:spcAft>
              <a:defRPr/>
            </a:pPr>
            <a:r>
              <a:rPr lang="en-US" sz="2800" dirty="0" smtClean="0"/>
              <a:t>Review current understanding of the treatment and symptom management of MS through case scenarios</a:t>
            </a:r>
          </a:p>
          <a:p>
            <a:pPr>
              <a:lnSpc>
                <a:spcPct val="85000"/>
              </a:lnSpc>
              <a:spcBef>
                <a:spcPts val="600"/>
              </a:spcBef>
              <a:spcAft>
                <a:spcPts val="1200"/>
              </a:spcAft>
              <a:defRPr/>
            </a:pPr>
            <a:r>
              <a:rPr lang="en-US" sz="2800" dirty="0" smtClean="0"/>
              <a:t>Formulate effective, personalized management strategies for improving outcomes and </a:t>
            </a:r>
            <a:r>
              <a:rPr lang="en-US" sz="2800" dirty="0" err="1" smtClean="0"/>
              <a:t>QoL</a:t>
            </a:r>
            <a:r>
              <a:rPr lang="en-US" sz="2800" dirty="0" smtClean="0"/>
              <a:t> for patients with MS</a:t>
            </a:r>
          </a:p>
        </p:txBody>
      </p:sp>
    </p:spTree>
    <p:extLst>
      <p:ext uri="{BB962C8B-B14F-4D97-AF65-F5344CB8AC3E}">
        <p14:creationId xmlns:p14="http://schemas.microsoft.com/office/powerpoint/2010/main" xmlns="" val="29369866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304800"/>
            <a:ext cx="8229600" cy="2057400"/>
          </a:xfrm>
        </p:spPr>
        <p:txBody>
          <a:bodyPr/>
          <a:lstStyle/>
          <a:p>
            <a:pPr eaLnBrk="1" hangingPunct="1"/>
            <a:r>
              <a:rPr lang="en-US" altLang="en-US" sz="4000" dirty="0" smtClean="0">
                <a:ln>
                  <a:solidFill>
                    <a:schemeClr val="accent6">
                      <a:lumMod val="50000"/>
                    </a:schemeClr>
                  </a:solidFill>
                </a:ln>
                <a:latin typeface="Tahoma" panose="020B0604030504040204" pitchFamily="34" charset="0"/>
              </a:rPr>
              <a:t>8 Major Domains:</a:t>
            </a:r>
            <a:br>
              <a:rPr lang="en-US" altLang="en-US" sz="4000" dirty="0" smtClean="0">
                <a:ln>
                  <a:solidFill>
                    <a:schemeClr val="accent6">
                      <a:lumMod val="50000"/>
                    </a:schemeClr>
                  </a:solidFill>
                </a:ln>
                <a:latin typeface="Tahoma" panose="020B0604030504040204" pitchFamily="34" charset="0"/>
              </a:rPr>
            </a:br>
            <a:r>
              <a:rPr lang="en-US" altLang="en-US" sz="2800" dirty="0" smtClean="0">
                <a:ln>
                  <a:solidFill>
                    <a:schemeClr val="accent6">
                      <a:lumMod val="50000"/>
                    </a:schemeClr>
                  </a:solidFill>
                </a:ln>
                <a:latin typeface="Tahoma" panose="020B0604030504040204" pitchFamily="34" charset="0"/>
              </a:rPr>
              <a:t>Standards Used by all Case Managers</a:t>
            </a:r>
          </a:p>
        </p:txBody>
      </p:sp>
      <p:sp>
        <p:nvSpPr>
          <p:cNvPr id="86019" name="Content Placeholder 2"/>
          <p:cNvSpPr>
            <a:spLocks noGrp="1"/>
          </p:cNvSpPr>
          <p:nvPr>
            <p:ph idx="1"/>
          </p:nvPr>
        </p:nvSpPr>
        <p:spPr>
          <a:xfrm>
            <a:off x="372534" y="1600200"/>
            <a:ext cx="8398933" cy="5105400"/>
          </a:xfrm>
        </p:spPr>
        <p:txBody>
          <a:bodyPr>
            <a:normAutofit fontScale="92500" lnSpcReduction="10000"/>
          </a:bodyPr>
          <a:lstStyle/>
          <a:p>
            <a:pPr eaLnBrk="1" hangingPunct="1">
              <a:lnSpc>
                <a:spcPct val="90000"/>
              </a:lnSpc>
              <a:spcAft>
                <a:spcPts val="600"/>
              </a:spcAft>
            </a:pPr>
            <a:r>
              <a:rPr lang="en-US" altLang="en-US" dirty="0" smtClean="0"/>
              <a:t>All case managers use the following domains to assess an individual’s needs and/or barriers to their prescribed plan of care:</a:t>
            </a:r>
          </a:p>
          <a:p>
            <a:pPr lvl="1" eaLnBrk="1" hangingPunct="1">
              <a:lnSpc>
                <a:spcPct val="90000"/>
              </a:lnSpc>
              <a:spcAft>
                <a:spcPts val="600"/>
              </a:spcAft>
            </a:pPr>
            <a:r>
              <a:rPr lang="en-US" altLang="en-US" dirty="0" smtClean="0"/>
              <a:t>Psycho-social function</a:t>
            </a:r>
          </a:p>
          <a:p>
            <a:pPr lvl="1" eaLnBrk="1" hangingPunct="1">
              <a:lnSpc>
                <a:spcPct val="90000"/>
              </a:lnSpc>
              <a:spcAft>
                <a:spcPts val="600"/>
              </a:spcAft>
            </a:pPr>
            <a:r>
              <a:rPr lang="en-US" altLang="en-US" dirty="0" smtClean="0"/>
              <a:t>Cultural factors</a:t>
            </a:r>
          </a:p>
          <a:p>
            <a:pPr lvl="1" eaLnBrk="1" hangingPunct="1">
              <a:lnSpc>
                <a:spcPct val="90000"/>
              </a:lnSpc>
              <a:spcAft>
                <a:spcPts val="600"/>
              </a:spcAft>
            </a:pPr>
            <a:r>
              <a:rPr lang="en-US" altLang="en-US" dirty="0" smtClean="0"/>
              <a:t>Health literacy and linguistics</a:t>
            </a:r>
          </a:p>
          <a:p>
            <a:pPr lvl="1" eaLnBrk="1" hangingPunct="1">
              <a:lnSpc>
                <a:spcPct val="90000"/>
              </a:lnSpc>
              <a:spcAft>
                <a:spcPts val="600"/>
              </a:spcAft>
            </a:pPr>
            <a:r>
              <a:rPr lang="en-US" altLang="en-US" dirty="0" smtClean="0"/>
              <a:t>Financial factors</a:t>
            </a:r>
          </a:p>
          <a:p>
            <a:pPr lvl="1" eaLnBrk="1" hangingPunct="1">
              <a:lnSpc>
                <a:spcPct val="90000"/>
              </a:lnSpc>
              <a:spcAft>
                <a:spcPts val="600"/>
              </a:spcAft>
            </a:pPr>
            <a:r>
              <a:rPr lang="en-US" altLang="en-US" dirty="0" smtClean="0"/>
              <a:t>Spiritual and religious functioning</a:t>
            </a:r>
          </a:p>
          <a:p>
            <a:pPr lvl="1" eaLnBrk="1" hangingPunct="1">
              <a:lnSpc>
                <a:spcPct val="90000"/>
              </a:lnSpc>
              <a:spcAft>
                <a:spcPts val="600"/>
              </a:spcAft>
            </a:pPr>
            <a:r>
              <a:rPr lang="en-US" altLang="en-US" dirty="0" smtClean="0"/>
              <a:t>Physical and environmental safety</a:t>
            </a:r>
          </a:p>
          <a:p>
            <a:pPr lvl="1" eaLnBrk="1" hangingPunct="1">
              <a:lnSpc>
                <a:spcPct val="90000"/>
              </a:lnSpc>
              <a:spcAft>
                <a:spcPts val="600"/>
              </a:spcAft>
            </a:pPr>
            <a:r>
              <a:rPr lang="en-US" altLang="en-US" dirty="0" smtClean="0"/>
              <a:t>Family and community support, or other source of support</a:t>
            </a:r>
          </a:p>
          <a:p>
            <a:pPr eaLnBrk="1" hangingPunct="1">
              <a:lnSpc>
                <a:spcPct val="90000"/>
              </a:lnSpc>
              <a:spcAft>
                <a:spcPts val="600"/>
              </a:spcAft>
              <a:buFont typeface="Arial" charset="0"/>
              <a:buNone/>
            </a:pPr>
            <a:endParaRPr lang="en-US" altLang="en-US" dirty="0" smtClean="0"/>
          </a:p>
        </p:txBody>
      </p:sp>
    </p:spTree>
    <p:extLst>
      <p:ext uri="{BB962C8B-B14F-4D97-AF65-F5344CB8AC3E}">
        <p14:creationId xmlns:p14="http://schemas.microsoft.com/office/powerpoint/2010/main" xmlns="" val="3968876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normAutofit fontScale="90000"/>
          </a:bodyPr>
          <a:lstStyle/>
          <a:p>
            <a:r>
              <a:rPr lang="en-US" altLang="en-US" sz="4000" dirty="0" smtClean="0">
                <a:ln>
                  <a:solidFill>
                    <a:schemeClr val="accent6">
                      <a:lumMod val="50000"/>
                    </a:schemeClr>
                  </a:solidFill>
                </a:ln>
                <a:latin typeface="Tahoma" panose="020B0604030504040204" pitchFamily="34" charset="0"/>
              </a:rPr>
              <a:t>Case Managers Need More MS Knowledge</a:t>
            </a:r>
          </a:p>
        </p:txBody>
      </p:sp>
      <p:sp>
        <p:nvSpPr>
          <p:cNvPr id="87043" name="Content Placeholder 2"/>
          <p:cNvSpPr>
            <a:spLocks noGrp="1"/>
          </p:cNvSpPr>
          <p:nvPr>
            <p:ph idx="1"/>
          </p:nvPr>
        </p:nvSpPr>
        <p:spPr>
          <a:xfrm>
            <a:off x="457200" y="1798638"/>
            <a:ext cx="8043333" cy="4525962"/>
          </a:xfrm>
        </p:spPr>
        <p:txBody>
          <a:bodyPr>
            <a:normAutofit lnSpcReduction="10000"/>
          </a:bodyPr>
          <a:lstStyle/>
          <a:p>
            <a:pPr>
              <a:spcBef>
                <a:spcPts val="1800"/>
              </a:spcBef>
              <a:spcAft>
                <a:spcPts val="1200"/>
              </a:spcAft>
            </a:pPr>
            <a:r>
              <a:rPr lang="en-US" altLang="en-US" smtClean="0"/>
              <a:t>It is important for case managers to become well-versed/knowledgeable about the management of MS</a:t>
            </a:r>
          </a:p>
          <a:p>
            <a:pPr lvl="1">
              <a:spcBef>
                <a:spcPts val="1800"/>
              </a:spcBef>
              <a:spcAft>
                <a:spcPts val="1200"/>
              </a:spcAft>
            </a:pPr>
            <a:r>
              <a:rPr lang="en-US" altLang="en-US" smtClean="0"/>
              <a:t>This is particularly relevant with respect to treatment-related adverse events and comorbid conditions</a:t>
            </a:r>
          </a:p>
          <a:p>
            <a:pPr lvl="1">
              <a:spcBef>
                <a:spcPts val="1800"/>
              </a:spcBef>
              <a:spcAft>
                <a:spcPts val="1200"/>
              </a:spcAft>
            </a:pPr>
            <a:r>
              <a:rPr lang="en-US" altLang="en-US" smtClean="0"/>
              <a:t>Consider adapting approaches from other effective educational models, ie, diabetes, congestive heart failure, other chronic illnesses</a:t>
            </a:r>
          </a:p>
        </p:txBody>
      </p:sp>
    </p:spTree>
    <p:extLst>
      <p:ext uri="{BB962C8B-B14F-4D97-AF65-F5344CB8AC3E}">
        <p14:creationId xmlns:p14="http://schemas.microsoft.com/office/powerpoint/2010/main" xmlns="" val="10908217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52400" y="228600"/>
            <a:ext cx="9296400" cy="1143000"/>
          </a:xfrm>
        </p:spPr>
        <p:txBody>
          <a:bodyPr>
            <a:noAutofit/>
          </a:bodyPr>
          <a:lstStyle/>
          <a:p>
            <a:pPr eaLnBrk="1" hangingPunct="1">
              <a:lnSpc>
                <a:spcPct val="85000"/>
              </a:lnSpc>
            </a:pPr>
            <a:r>
              <a:rPr lang="en-US" altLang="en-US" sz="2800" dirty="0" smtClean="0">
                <a:ln>
                  <a:solidFill>
                    <a:schemeClr val="accent6">
                      <a:lumMod val="50000"/>
                    </a:schemeClr>
                  </a:solidFill>
                </a:ln>
                <a:latin typeface="Tahoma" panose="020B0604030504040204" pitchFamily="34" charset="0"/>
              </a:rPr>
              <a:t/>
            </a:r>
            <a:br>
              <a:rPr lang="en-US" altLang="en-US" sz="2800" dirty="0" smtClean="0">
                <a:ln>
                  <a:solidFill>
                    <a:schemeClr val="accent6">
                      <a:lumMod val="50000"/>
                    </a:schemeClr>
                  </a:solidFill>
                </a:ln>
                <a:latin typeface="Tahoma" panose="020B0604030504040204" pitchFamily="34" charset="0"/>
              </a:rPr>
            </a:br>
            <a:r>
              <a:rPr lang="en-US" altLang="en-US" sz="3200" dirty="0" smtClean="0">
                <a:ln>
                  <a:solidFill>
                    <a:schemeClr val="accent6">
                      <a:lumMod val="50000"/>
                    </a:schemeClr>
                  </a:solidFill>
                </a:ln>
                <a:latin typeface="Tahoma" panose="020B0604030504040204" pitchFamily="34" charset="0"/>
              </a:rPr>
              <a:t>Educate Patients to Recognize</a:t>
            </a:r>
            <a:br>
              <a:rPr lang="en-US" altLang="en-US" sz="3200" dirty="0" smtClean="0">
                <a:ln>
                  <a:solidFill>
                    <a:schemeClr val="accent6">
                      <a:lumMod val="50000"/>
                    </a:schemeClr>
                  </a:solidFill>
                </a:ln>
                <a:latin typeface="Tahoma" panose="020B0604030504040204" pitchFamily="34" charset="0"/>
              </a:rPr>
            </a:br>
            <a:r>
              <a:rPr lang="en-US" altLang="en-US" sz="3200" dirty="0" smtClean="0">
                <a:ln>
                  <a:solidFill>
                    <a:schemeClr val="accent6">
                      <a:lumMod val="50000"/>
                    </a:schemeClr>
                  </a:solidFill>
                </a:ln>
                <a:latin typeface="Tahoma" panose="020B0604030504040204" pitchFamily="34" charset="0"/>
              </a:rPr>
              <a:t> Progressive Illness!</a:t>
            </a:r>
            <a:br>
              <a:rPr lang="en-US" altLang="en-US" sz="3200" dirty="0" smtClean="0">
                <a:ln>
                  <a:solidFill>
                    <a:schemeClr val="accent6">
                      <a:lumMod val="50000"/>
                    </a:schemeClr>
                  </a:solidFill>
                </a:ln>
                <a:latin typeface="Tahoma" panose="020B0604030504040204" pitchFamily="34" charset="0"/>
              </a:rPr>
            </a:br>
            <a:r>
              <a:rPr lang="en-US" altLang="en-US" sz="2400" dirty="0" smtClean="0">
                <a:ln>
                  <a:solidFill>
                    <a:schemeClr val="accent6">
                      <a:lumMod val="50000"/>
                    </a:schemeClr>
                  </a:solidFill>
                </a:ln>
                <a:latin typeface="Tahoma" panose="020B0604030504040204" pitchFamily="34" charset="0"/>
              </a:rPr>
              <a:t>Knowledge to Make Informed Decisions &amp;</a:t>
            </a:r>
            <a:br>
              <a:rPr lang="en-US" altLang="en-US" sz="2400" dirty="0" smtClean="0">
                <a:ln>
                  <a:solidFill>
                    <a:schemeClr val="accent6">
                      <a:lumMod val="50000"/>
                    </a:schemeClr>
                  </a:solidFill>
                </a:ln>
                <a:latin typeface="Tahoma" panose="020B0604030504040204" pitchFamily="34" charset="0"/>
              </a:rPr>
            </a:br>
            <a:r>
              <a:rPr lang="en-US" altLang="en-US" sz="2400" dirty="0" smtClean="0">
                <a:ln>
                  <a:solidFill>
                    <a:schemeClr val="accent6">
                      <a:lumMod val="50000"/>
                    </a:schemeClr>
                  </a:solidFill>
                </a:ln>
                <a:latin typeface="Tahoma" panose="020B0604030504040204" pitchFamily="34" charset="0"/>
              </a:rPr>
              <a:t> Achieve Positive Outcomes</a:t>
            </a:r>
            <a:r>
              <a:rPr lang="en-US" altLang="en-US" sz="2800" dirty="0" smtClean="0">
                <a:ln>
                  <a:solidFill>
                    <a:schemeClr val="accent6">
                      <a:lumMod val="50000"/>
                    </a:schemeClr>
                  </a:solidFill>
                </a:ln>
                <a:latin typeface="Tahoma" panose="020B0604030504040204" pitchFamily="34" charset="0"/>
              </a:rPr>
              <a:t/>
            </a:r>
            <a:br>
              <a:rPr lang="en-US" altLang="en-US" sz="2800" dirty="0" smtClean="0">
                <a:ln>
                  <a:solidFill>
                    <a:schemeClr val="accent6">
                      <a:lumMod val="50000"/>
                    </a:schemeClr>
                  </a:solidFill>
                </a:ln>
                <a:latin typeface="Tahoma" panose="020B0604030504040204" pitchFamily="34" charset="0"/>
              </a:rPr>
            </a:br>
            <a:endParaRPr lang="en-US" altLang="en-US" sz="2800" dirty="0" smtClean="0">
              <a:ln>
                <a:solidFill>
                  <a:schemeClr val="accent6">
                    <a:lumMod val="50000"/>
                  </a:schemeClr>
                </a:solidFill>
              </a:ln>
              <a:latin typeface="Tahoma" panose="020B0604030504040204" pitchFamily="34" charset="0"/>
            </a:endParaRPr>
          </a:p>
        </p:txBody>
      </p:sp>
      <p:sp>
        <p:nvSpPr>
          <p:cNvPr id="88067" name="Content Placeholder 2"/>
          <p:cNvSpPr>
            <a:spLocks noGrp="1"/>
          </p:cNvSpPr>
          <p:nvPr>
            <p:ph idx="1"/>
          </p:nvPr>
        </p:nvSpPr>
        <p:spPr>
          <a:xfrm>
            <a:off x="406400" y="1905000"/>
            <a:ext cx="3894667" cy="4525962"/>
          </a:xfrm>
        </p:spPr>
        <p:txBody>
          <a:bodyPr/>
          <a:lstStyle/>
          <a:p>
            <a:pPr eaLnBrk="1" hangingPunct="1">
              <a:spcBef>
                <a:spcPts val="600"/>
              </a:spcBef>
              <a:spcAft>
                <a:spcPts val="1200"/>
              </a:spcAft>
            </a:pPr>
            <a:r>
              <a:rPr lang="en-US" altLang="en-US" sz="2400" dirty="0" smtClean="0"/>
              <a:t>Symptoms </a:t>
            </a:r>
          </a:p>
          <a:p>
            <a:pPr lvl="1" eaLnBrk="1" hangingPunct="1">
              <a:spcBef>
                <a:spcPts val="600"/>
              </a:spcBef>
              <a:spcAft>
                <a:spcPts val="1200"/>
              </a:spcAft>
            </a:pPr>
            <a:r>
              <a:rPr lang="en-US" altLang="en-US" b="1" dirty="0" smtClean="0">
                <a:solidFill>
                  <a:schemeClr val="accent6">
                    <a:lumMod val="75000"/>
                  </a:schemeClr>
                </a:solidFill>
              </a:rPr>
              <a:t>Mild or severe</a:t>
            </a:r>
          </a:p>
          <a:p>
            <a:pPr eaLnBrk="1" hangingPunct="1">
              <a:spcBef>
                <a:spcPts val="600"/>
              </a:spcBef>
              <a:spcAft>
                <a:spcPts val="1200"/>
              </a:spcAft>
            </a:pPr>
            <a:r>
              <a:rPr lang="en-US" altLang="en-US" sz="2400" dirty="0" smtClean="0"/>
              <a:t>Long duration or short</a:t>
            </a:r>
          </a:p>
          <a:p>
            <a:pPr eaLnBrk="1" hangingPunct="1">
              <a:spcBef>
                <a:spcPts val="600"/>
              </a:spcBef>
              <a:spcAft>
                <a:spcPts val="1200"/>
              </a:spcAft>
            </a:pPr>
            <a:r>
              <a:rPr lang="en-US" altLang="en-US" sz="2400" dirty="0" smtClean="0"/>
              <a:t>Various combination</a:t>
            </a:r>
          </a:p>
          <a:p>
            <a:pPr eaLnBrk="1" hangingPunct="1">
              <a:spcBef>
                <a:spcPts val="600"/>
              </a:spcBef>
              <a:spcAft>
                <a:spcPts val="1200"/>
              </a:spcAft>
            </a:pPr>
            <a:r>
              <a:rPr lang="en-US" altLang="en-US" sz="2400" dirty="0" smtClean="0"/>
              <a:t>Muscle</a:t>
            </a:r>
          </a:p>
          <a:p>
            <a:pPr eaLnBrk="1" hangingPunct="1">
              <a:spcBef>
                <a:spcPts val="600"/>
              </a:spcBef>
              <a:spcAft>
                <a:spcPts val="1200"/>
              </a:spcAft>
            </a:pPr>
            <a:r>
              <a:rPr lang="en-US" altLang="en-US" sz="2400" dirty="0" smtClean="0"/>
              <a:t>Bowel &amp; bladder</a:t>
            </a:r>
          </a:p>
          <a:p>
            <a:pPr eaLnBrk="1" hangingPunct="1">
              <a:spcBef>
                <a:spcPts val="600"/>
              </a:spcBef>
              <a:spcAft>
                <a:spcPts val="1200"/>
              </a:spcAft>
            </a:pPr>
            <a:r>
              <a:rPr lang="en-US" altLang="en-US" sz="2400" dirty="0" smtClean="0"/>
              <a:t>Eye</a:t>
            </a:r>
          </a:p>
          <a:p>
            <a:pPr eaLnBrk="1" hangingPunct="1">
              <a:spcBef>
                <a:spcPts val="600"/>
              </a:spcBef>
              <a:spcAft>
                <a:spcPts val="1200"/>
              </a:spcAft>
            </a:pPr>
            <a:endParaRPr lang="en-US" altLang="en-US" sz="2400" dirty="0" smtClean="0"/>
          </a:p>
        </p:txBody>
      </p:sp>
      <p:sp>
        <p:nvSpPr>
          <p:cNvPr id="4" name="Content Placeholder 2"/>
          <p:cNvSpPr txBox="1">
            <a:spLocks/>
          </p:cNvSpPr>
          <p:nvPr/>
        </p:nvSpPr>
        <p:spPr bwMode="auto">
          <a:xfrm>
            <a:off x="4368800" y="1905000"/>
            <a:ext cx="4267200" cy="4525962"/>
          </a:xfrm>
          <a:prstGeom prst="rect">
            <a:avLst/>
          </a:prstGeom>
          <a:noFill/>
          <a:ln w="9525">
            <a:noFill/>
            <a:miter lim="800000"/>
            <a:headEnd/>
            <a:tailEnd/>
          </a:ln>
        </p:spPr>
        <p:txBody>
          <a:bodyPr/>
          <a:lstStyle/>
          <a:p>
            <a:pPr marL="342900" indent="-342900">
              <a:spcBef>
                <a:spcPts val="600"/>
              </a:spcBef>
              <a:spcAft>
                <a:spcPts val="1200"/>
              </a:spcAft>
              <a:buClr>
                <a:schemeClr val="accent6">
                  <a:lumMod val="75000"/>
                </a:schemeClr>
              </a:buClr>
              <a:buFont typeface="Arial" charset="0"/>
              <a:buChar char="•"/>
              <a:defRPr/>
            </a:pPr>
            <a:r>
              <a:rPr lang="en-US" sz="2400" b="0" u="none" dirty="0">
                <a:solidFill>
                  <a:schemeClr val="bg1"/>
                </a:solidFill>
                <a:latin typeface="Century Gothic" pitchFamily="34" charset="0"/>
                <a:ea typeface="+mn-ea"/>
                <a:cs typeface="+mn-cs"/>
              </a:rPr>
              <a:t>Numbness, tingling or pain</a:t>
            </a:r>
          </a:p>
          <a:p>
            <a:pPr marL="342900" indent="-342900">
              <a:spcBef>
                <a:spcPts val="600"/>
              </a:spcBef>
              <a:spcAft>
                <a:spcPts val="1200"/>
              </a:spcAft>
              <a:buClr>
                <a:schemeClr val="accent6">
                  <a:lumMod val="75000"/>
                </a:schemeClr>
              </a:buClr>
              <a:buFont typeface="Arial" charset="0"/>
              <a:buChar char="•"/>
              <a:defRPr/>
            </a:pPr>
            <a:r>
              <a:rPr lang="en-US" sz="2400" b="0" u="none" dirty="0">
                <a:solidFill>
                  <a:schemeClr val="bg1"/>
                </a:solidFill>
                <a:latin typeface="Century Gothic" pitchFamily="34" charset="0"/>
                <a:ea typeface="+mn-ea"/>
                <a:cs typeface="+mn-cs"/>
              </a:rPr>
              <a:t>Other brain and nerve symptoms</a:t>
            </a:r>
          </a:p>
          <a:p>
            <a:pPr marL="342900" indent="-342900">
              <a:spcBef>
                <a:spcPts val="600"/>
              </a:spcBef>
              <a:spcAft>
                <a:spcPts val="1200"/>
              </a:spcAft>
              <a:buClr>
                <a:schemeClr val="accent6">
                  <a:lumMod val="75000"/>
                </a:schemeClr>
              </a:buClr>
              <a:buFont typeface="Arial" charset="0"/>
              <a:buChar char="•"/>
              <a:defRPr/>
            </a:pPr>
            <a:r>
              <a:rPr lang="en-US" sz="2400" b="0" u="none" dirty="0">
                <a:solidFill>
                  <a:schemeClr val="bg1"/>
                </a:solidFill>
                <a:latin typeface="Century Gothic" pitchFamily="34" charset="0"/>
                <a:ea typeface="+mn-ea"/>
                <a:cs typeface="+mn-cs"/>
              </a:rPr>
              <a:t>Sexual symptoms</a:t>
            </a:r>
          </a:p>
          <a:p>
            <a:pPr marL="342900" indent="-342900">
              <a:spcBef>
                <a:spcPts val="600"/>
              </a:spcBef>
              <a:spcAft>
                <a:spcPts val="1200"/>
              </a:spcAft>
              <a:buClr>
                <a:schemeClr val="accent6">
                  <a:lumMod val="75000"/>
                </a:schemeClr>
              </a:buClr>
              <a:buFont typeface="Arial" charset="0"/>
              <a:buChar char="•"/>
              <a:defRPr/>
            </a:pPr>
            <a:r>
              <a:rPr lang="en-US" sz="2400" b="0" u="none" dirty="0">
                <a:solidFill>
                  <a:schemeClr val="bg1"/>
                </a:solidFill>
                <a:latin typeface="Century Gothic" pitchFamily="34" charset="0"/>
                <a:ea typeface="+mn-ea"/>
                <a:cs typeface="+mn-cs"/>
              </a:rPr>
              <a:t>Speech and swallowing</a:t>
            </a:r>
          </a:p>
          <a:p>
            <a:pPr marL="342900" indent="-342900">
              <a:spcBef>
                <a:spcPts val="600"/>
              </a:spcBef>
              <a:spcAft>
                <a:spcPts val="1200"/>
              </a:spcAft>
              <a:buClr>
                <a:schemeClr val="accent6">
                  <a:lumMod val="75000"/>
                </a:schemeClr>
              </a:buClr>
              <a:buFont typeface="Arial" charset="0"/>
              <a:buChar char="•"/>
              <a:defRPr/>
            </a:pPr>
            <a:r>
              <a:rPr lang="en-US" sz="2400" b="0" u="none" dirty="0">
                <a:solidFill>
                  <a:schemeClr val="bg1"/>
                </a:solidFill>
                <a:latin typeface="Century Gothic" pitchFamily="34" charset="0"/>
                <a:ea typeface="+mn-ea"/>
                <a:cs typeface="+mn-cs"/>
              </a:rPr>
              <a:t>Fatigue</a:t>
            </a:r>
          </a:p>
          <a:p>
            <a:pPr marL="342900" indent="-342900">
              <a:spcBef>
                <a:spcPts val="600"/>
              </a:spcBef>
              <a:spcAft>
                <a:spcPts val="1200"/>
              </a:spcAft>
              <a:buClr>
                <a:schemeClr val="accent6">
                  <a:lumMod val="75000"/>
                </a:schemeClr>
              </a:buClr>
              <a:buFont typeface="Arial" charset="0"/>
              <a:buChar char="•"/>
              <a:defRPr/>
            </a:pPr>
            <a:endParaRPr lang="en-US" sz="2400" b="0" u="none"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xmlns="" val="9930017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1"/>
          <p:cNvSpPr>
            <a:spLocks noGrp="1"/>
          </p:cNvSpPr>
          <p:nvPr>
            <p:ph type="title"/>
          </p:nvPr>
        </p:nvSpPr>
        <p:spPr>
          <a:xfrm>
            <a:off x="533400" y="381000"/>
            <a:ext cx="8229600" cy="1143000"/>
          </a:xfrm>
        </p:spPr>
        <p:txBody>
          <a:bodyPr>
            <a:normAutofit/>
          </a:bodyPr>
          <a:lstStyle/>
          <a:p>
            <a:pPr eaLnBrk="1" hangingPunct="1"/>
            <a:r>
              <a:rPr lang="en-US" altLang="en-US" sz="3600" dirty="0" smtClean="0">
                <a:ln>
                  <a:solidFill>
                    <a:schemeClr val="accent6">
                      <a:lumMod val="50000"/>
                    </a:schemeClr>
                  </a:solidFill>
                </a:ln>
                <a:latin typeface="Tahoma" panose="020B0604030504040204" pitchFamily="34" charset="0"/>
              </a:rPr>
              <a:t>Physiologic Function</a:t>
            </a:r>
          </a:p>
        </p:txBody>
      </p:sp>
      <p:sp>
        <p:nvSpPr>
          <p:cNvPr id="89091" name="Content Placeholder 12"/>
          <p:cNvSpPr>
            <a:spLocks noGrp="1"/>
          </p:cNvSpPr>
          <p:nvPr>
            <p:ph idx="1"/>
          </p:nvPr>
        </p:nvSpPr>
        <p:spPr>
          <a:xfrm>
            <a:off x="457200" y="1600200"/>
            <a:ext cx="8246533" cy="5257800"/>
          </a:xfrm>
        </p:spPr>
        <p:txBody>
          <a:bodyPr>
            <a:normAutofit/>
          </a:bodyPr>
          <a:lstStyle/>
          <a:p>
            <a:pPr eaLnBrk="1" hangingPunct="1">
              <a:spcAft>
                <a:spcPts val="600"/>
              </a:spcAft>
            </a:pPr>
            <a:r>
              <a:rPr lang="en-US" altLang="en-US" dirty="0" smtClean="0"/>
              <a:t>Each individual has specific needs:</a:t>
            </a:r>
          </a:p>
          <a:p>
            <a:pPr lvl="1" eaLnBrk="1" hangingPunct="1">
              <a:spcAft>
                <a:spcPts val="600"/>
              </a:spcAft>
            </a:pPr>
            <a:r>
              <a:rPr lang="en-US" altLang="en-US" dirty="0" smtClean="0"/>
              <a:t>Primary Progressive MS</a:t>
            </a:r>
          </a:p>
          <a:p>
            <a:pPr lvl="2" eaLnBrk="1" hangingPunct="1">
              <a:spcAft>
                <a:spcPts val="600"/>
              </a:spcAft>
            </a:pPr>
            <a:r>
              <a:rPr lang="en-US" altLang="en-US" dirty="0" smtClean="0"/>
              <a:t>Disease progression from onset, with occasional plateaus and/or temporary minor improvements</a:t>
            </a:r>
          </a:p>
          <a:p>
            <a:pPr lvl="2">
              <a:spcAft>
                <a:spcPts val="600"/>
              </a:spcAft>
            </a:pPr>
            <a:r>
              <a:rPr lang="en-US" altLang="en-US" dirty="0" smtClean="0"/>
              <a:t>May </a:t>
            </a:r>
            <a:r>
              <a:rPr lang="en-US" altLang="en-US" dirty="0"/>
              <a:t>have one or more </a:t>
            </a:r>
            <a:r>
              <a:rPr lang="en-US" altLang="en-US" dirty="0" smtClean="0"/>
              <a:t>superimposed relapses </a:t>
            </a:r>
          </a:p>
          <a:p>
            <a:pPr lvl="1" eaLnBrk="1" hangingPunct="1">
              <a:spcAft>
                <a:spcPts val="600"/>
              </a:spcAft>
            </a:pPr>
            <a:r>
              <a:rPr lang="en-US" altLang="en-US" dirty="0" smtClean="0"/>
              <a:t>Secondary Progressive MS</a:t>
            </a:r>
          </a:p>
          <a:p>
            <a:pPr lvl="2" eaLnBrk="1" hangingPunct="1">
              <a:spcAft>
                <a:spcPts val="600"/>
              </a:spcAft>
            </a:pPr>
            <a:r>
              <a:rPr lang="en-US" altLang="en-US" dirty="0" smtClean="0"/>
              <a:t>Initial relapsing remitting course followed by progressive; with or without occasional relapse, minimal remission or plateaus</a:t>
            </a:r>
          </a:p>
          <a:p>
            <a:pPr lvl="2" eaLnBrk="1" hangingPunct="1">
              <a:spcAft>
                <a:spcPts val="600"/>
              </a:spcAft>
            </a:pPr>
            <a:endParaRPr lang="en-US" altLang="en-US" dirty="0" smtClean="0"/>
          </a:p>
        </p:txBody>
      </p:sp>
    </p:spTree>
    <p:extLst>
      <p:ext uri="{BB962C8B-B14F-4D97-AF65-F5344CB8AC3E}">
        <p14:creationId xmlns:p14="http://schemas.microsoft.com/office/powerpoint/2010/main" xmlns="" val="34790592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72533" y="304800"/>
            <a:ext cx="8365067" cy="1143000"/>
          </a:xfrm>
        </p:spPr>
        <p:txBody>
          <a:bodyPr>
            <a:normAutofit fontScale="90000"/>
          </a:bodyPr>
          <a:lstStyle/>
          <a:p>
            <a:pPr eaLnBrk="1" hangingPunct="1"/>
            <a:r>
              <a:rPr lang="en-US" altLang="en-US" sz="4000" dirty="0" smtClean="0">
                <a:ln>
                  <a:solidFill>
                    <a:schemeClr val="accent6">
                      <a:lumMod val="50000"/>
                    </a:schemeClr>
                  </a:solidFill>
                </a:ln>
                <a:latin typeface="Tahoma" panose="020B0604030504040204" pitchFamily="34" charset="0"/>
              </a:rPr>
              <a:t>Educating Patients  </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and their Support Network</a:t>
            </a:r>
          </a:p>
        </p:txBody>
      </p:sp>
      <p:sp>
        <p:nvSpPr>
          <p:cNvPr id="90115" name="Content Placeholder 2"/>
          <p:cNvSpPr>
            <a:spLocks noGrp="1"/>
          </p:cNvSpPr>
          <p:nvPr>
            <p:ph idx="1"/>
          </p:nvPr>
        </p:nvSpPr>
        <p:spPr>
          <a:xfrm>
            <a:off x="372533" y="2133600"/>
            <a:ext cx="8229600" cy="4038600"/>
          </a:xfrm>
        </p:spPr>
        <p:txBody>
          <a:bodyPr>
            <a:normAutofit lnSpcReduction="10000"/>
          </a:bodyPr>
          <a:lstStyle/>
          <a:p>
            <a:pPr eaLnBrk="1" hangingPunct="1">
              <a:spcBef>
                <a:spcPts val="1800"/>
              </a:spcBef>
              <a:spcAft>
                <a:spcPts val="1200"/>
              </a:spcAft>
            </a:pPr>
            <a:r>
              <a:rPr lang="en-US" altLang="en-US" sz="3200" smtClean="0"/>
              <a:t>Education is vital to improving outcomes</a:t>
            </a:r>
          </a:p>
          <a:p>
            <a:pPr eaLnBrk="1" hangingPunct="1">
              <a:spcBef>
                <a:spcPts val="1800"/>
              </a:spcBef>
              <a:spcAft>
                <a:spcPts val="1200"/>
              </a:spcAft>
            </a:pPr>
            <a:r>
              <a:rPr lang="en-US" altLang="en-US" sz="3200" smtClean="0"/>
              <a:t>Symptoms vary</a:t>
            </a:r>
          </a:p>
          <a:p>
            <a:pPr eaLnBrk="1" hangingPunct="1">
              <a:spcBef>
                <a:spcPts val="1800"/>
              </a:spcBef>
              <a:spcAft>
                <a:spcPts val="1200"/>
              </a:spcAft>
            </a:pPr>
            <a:r>
              <a:rPr lang="en-US" altLang="en-US" sz="3200" smtClean="0"/>
              <a:t>There is no cure, but treatment may help lessen MS attacks, manage symptoms, and reduce disease progression</a:t>
            </a:r>
          </a:p>
          <a:p>
            <a:pPr eaLnBrk="1" hangingPunct="1">
              <a:spcBef>
                <a:spcPts val="1800"/>
              </a:spcBef>
              <a:spcAft>
                <a:spcPts val="1200"/>
              </a:spcAft>
            </a:pPr>
            <a:r>
              <a:rPr lang="en-US" altLang="en-US" sz="3200" smtClean="0"/>
              <a:t>Be prepared for your visit</a:t>
            </a:r>
          </a:p>
          <a:p>
            <a:pPr eaLnBrk="1" hangingPunct="1">
              <a:spcBef>
                <a:spcPts val="1800"/>
              </a:spcBef>
              <a:spcAft>
                <a:spcPts val="1200"/>
              </a:spcAft>
            </a:pPr>
            <a:endParaRPr lang="en-US" altLang="en-US" sz="3200" smtClean="0"/>
          </a:p>
        </p:txBody>
      </p:sp>
    </p:spTree>
    <p:extLst>
      <p:ext uri="{BB962C8B-B14F-4D97-AF65-F5344CB8AC3E}">
        <p14:creationId xmlns:p14="http://schemas.microsoft.com/office/powerpoint/2010/main" xmlns="" val="17535258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72534" y="228600"/>
            <a:ext cx="8195733" cy="1143000"/>
          </a:xfrm>
        </p:spPr>
        <p:txBody>
          <a:bodyPr/>
          <a:lstStyle/>
          <a:p>
            <a:pPr eaLnBrk="1" hangingPunct="1"/>
            <a:r>
              <a:rPr lang="en-US" altLang="en-US" sz="4000" dirty="0" smtClean="0">
                <a:ln>
                  <a:solidFill>
                    <a:schemeClr val="accent6">
                      <a:lumMod val="50000"/>
                    </a:schemeClr>
                  </a:solidFill>
                </a:ln>
                <a:latin typeface="Tahoma" panose="020B0604030504040204" pitchFamily="34" charset="0"/>
              </a:rPr>
              <a:t>Checklist for the Individual</a:t>
            </a:r>
          </a:p>
        </p:txBody>
      </p:sp>
      <p:sp>
        <p:nvSpPr>
          <p:cNvPr id="91139" name="Content Placeholder 2"/>
          <p:cNvSpPr>
            <a:spLocks noGrp="1"/>
          </p:cNvSpPr>
          <p:nvPr>
            <p:ph idx="1"/>
          </p:nvPr>
        </p:nvSpPr>
        <p:spPr>
          <a:xfrm>
            <a:off x="457200" y="1676400"/>
            <a:ext cx="8458200" cy="4876800"/>
          </a:xfrm>
        </p:spPr>
        <p:txBody>
          <a:bodyPr>
            <a:noAutofit/>
          </a:bodyPr>
          <a:lstStyle/>
          <a:p>
            <a:pPr eaLnBrk="1" hangingPunct="1">
              <a:spcBef>
                <a:spcPts val="1200"/>
              </a:spcBef>
              <a:spcAft>
                <a:spcPts val="600"/>
              </a:spcAft>
            </a:pPr>
            <a:r>
              <a:rPr lang="en-US" altLang="en-US" sz="2400" dirty="0" smtClean="0"/>
              <a:t>Write down any symptoms</a:t>
            </a:r>
          </a:p>
          <a:p>
            <a:pPr eaLnBrk="1" hangingPunct="1">
              <a:spcBef>
                <a:spcPts val="1200"/>
              </a:spcBef>
              <a:spcAft>
                <a:spcPts val="600"/>
              </a:spcAft>
            </a:pPr>
            <a:r>
              <a:rPr lang="en-US" altLang="en-US" sz="2400" dirty="0" smtClean="0"/>
              <a:t>Write down important personal info (stress in your life, any recent major changes)</a:t>
            </a:r>
          </a:p>
          <a:p>
            <a:pPr eaLnBrk="1" hangingPunct="1">
              <a:spcBef>
                <a:spcPts val="1200"/>
              </a:spcBef>
              <a:spcAft>
                <a:spcPts val="600"/>
              </a:spcAft>
            </a:pPr>
            <a:r>
              <a:rPr lang="en-US" altLang="en-US" sz="2400" dirty="0" smtClean="0"/>
              <a:t>List of medications</a:t>
            </a:r>
          </a:p>
          <a:p>
            <a:pPr eaLnBrk="1" hangingPunct="1">
              <a:spcBef>
                <a:spcPts val="1200"/>
              </a:spcBef>
              <a:spcAft>
                <a:spcPts val="600"/>
              </a:spcAft>
            </a:pPr>
            <a:r>
              <a:rPr lang="en-US" altLang="en-US" sz="2400" dirty="0" smtClean="0"/>
              <a:t>Take a family or friend with you</a:t>
            </a:r>
          </a:p>
          <a:p>
            <a:pPr eaLnBrk="1" hangingPunct="1">
              <a:spcBef>
                <a:spcPts val="1200"/>
              </a:spcBef>
              <a:spcAft>
                <a:spcPts val="600"/>
              </a:spcAft>
            </a:pPr>
            <a:r>
              <a:rPr lang="en-US" altLang="en-US" sz="2400" dirty="0" smtClean="0"/>
              <a:t>Make a list of questions for the physician</a:t>
            </a:r>
          </a:p>
          <a:p>
            <a:pPr eaLnBrk="1" hangingPunct="1">
              <a:spcBef>
                <a:spcPts val="1200"/>
              </a:spcBef>
              <a:spcAft>
                <a:spcPts val="600"/>
              </a:spcAft>
            </a:pPr>
            <a:r>
              <a:rPr lang="en-US" altLang="en-US" sz="2400" dirty="0" smtClean="0"/>
              <a:t>Guidelines as to how to communicate with the physician (succinct, frame questions appropriately) and when to contact the specialist in-between visits</a:t>
            </a:r>
          </a:p>
        </p:txBody>
      </p:sp>
    </p:spTree>
    <p:extLst>
      <p:ext uri="{BB962C8B-B14F-4D97-AF65-F5344CB8AC3E}">
        <p14:creationId xmlns:p14="http://schemas.microsoft.com/office/powerpoint/2010/main" xmlns="" val="16823658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152400"/>
            <a:ext cx="9142863" cy="1143000"/>
          </a:xfrm>
        </p:spPr>
        <p:txBody>
          <a:bodyPr>
            <a:normAutofit fontScale="90000"/>
          </a:bodyPr>
          <a:lstStyle/>
          <a:p>
            <a:r>
              <a:rPr lang="en-US" altLang="en-US" sz="2800" dirty="0" smtClean="0">
                <a:ln>
                  <a:solidFill>
                    <a:schemeClr val="accent6">
                      <a:lumMod val="50000"/>
                    </a:schemeClr>
                  </a:solidFill>
                </a:ln>
                <a:solidFill>
                  <a:schemeClr val="bg1"/>
                </a:solidFill>
                <a:latin typeface="Tahoma" panose="020B0604030504040204" pitchFamily="34" charset="0"/>
              </a:rPr>
              <a:t/>
            </a:r>
            <a:br>
              <a:rPr lang="en-US" altLang="en-US" sz="2800" dirty="0" smtClean="0">
                <a:ln>
                  <a:solidFill>
                    <a:schemeClr val="accent6">
                      <a:lumMod val="50000"/>
                    </a:schemeClr>
                  </a:solidFill>
                </a:ln>
                <a:solidFill>
                  <a:schemeClr val="bg1"/>
                </a:solidFill>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Optimize the Patient-Physician Visit </a:t>
            </a:r>
            <a:br>
              <a:rPr lang="en-US" altLang="en-US" sz="4000" dirty="0" smtClean="0">
                <a:ln>
                  <a:solidFill>
                    <a:schemeClr val="accent6">
                      <a:lumMod val="50000"/>
                    </a:schemeClr>
                  </a:solidFill>
                </a:ln>
                <a:latin typeface="Tahoma" panose="020B0604030504040204" pitchFamily="34" charset="0"/>
              </a:rPr>
            </a:br>
            <a:r>
              <a:rPr lang="en-US" altLang="en-US" sz="3100" dirty="0" smtClean="0">
                <a:ln>
                  <a:solidFill>
                    <a:schemeClr val="accent6">
                      <a:lumMod val="50000"/>
                    </a:schemeClr>
                  </a:solidFill>
                </a:ln>
                <a:latin typeface="Tahoma" panose="020B0604030504040204" pitchFamily="34" charset="0"/>
              </a:rPr>
              <a:t>Preparing the Patient</a:t>
            </a:r>
            <a:endParaRPr lang="en-US" altLang="en-US" sz="4000" dirty="0" smtClean="0">
              <a:ln>
                <a:solidFill>
                  <a:schemeClr val="accent6">
                    <a:lumMod val="50000"/>
                  </a:schemeClr>
                </a:solidFill>
              </a:ln>
              <a:latin typeface="Tahoma" panose="020B0604030504040204" pitchFamily="34" charset="0"/>
            </a:endParaRPr>
          </a:p>
        </p:txBody>
      </p:sp>
      <p:sp>
        <p:nvSpPr>
          <p:cNvPr id="92163" name="Content Placeholder 2"/>
          <p:cNvSpPr>
            <a:spLocks noGrp="1"/>
          </p:cNvSpPr>
          <p:nvPr>
            <p:ph idx="1"/>
          </p:nvPr>
        </p:nvSpPr>
        <p:spPr>
          <a:xfrm>
            <a:off x="533400" y="2133600"/>
            <a:ext cx="8229600" cy="4221162"/>
          </a:xfrm>
        </p:spPr>
        <p:txBody>
          <a:bodyPr/>
          <a:lstStyle/>
          <a:p>
            <a:r>
              <a:rPr lang="en-US" altLang="en-US" sz="3200" dirty="0" smtClean="0"/>
              <a:t>Case managers need resources/tools to coach MS patients on the optimal visit with the neurologist</a:t>
            </a:r>
          </a:p>
          <a:p>
            <a:pPr lvl="1">
              <a:buFont typeface="Arial" charset="0"/>
              <a:buNone/>
            </a:pPr>
            <a:endParaRPr lang="en-US" altLang="en-US" sz="2800" dirty="0" smtClean="0"/>
          </a:p>
        </p:txBody>
      </p:sp>
    </p:spTree>
    <p:extLst>
      <p:ext uri="{BB962C8B-B14F-4D97-AF65-F5344CB8AC3E}">
        <p14:creationId xmlns:p14="http://schemas.microsoft.com/office/powerpoint/2010/main" xmlns="" val="6803952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40267" y="228600"/>
            <a:ext cx="8195733" cy="1143000"/>
          </a:xfrm>
        </p:spPr>
        <p:txBody>
          <a:bodyPr>
            <a:normAutofit fontScale="90000"/>
          </a:bodyPr>
          <a:lstStyle/>
          <a:p>
            <a:r>
              <a:rPr lang="en-US" altLang="en-US" sz="4000" dirty="0" smtClean="0">
                <a:ln>
                  <a:solidFill>
                    <a:schemeClr val="accent6">
                      <a:lumMod val="50000"/>
                    </a:schemeClr>
                  </a:solidFill>
                </a:ln>
                <a:latin typeface="Tahoma" panose="020B0604030504040204" pitchFamily="34" charset="0"/>
              </a:rPr>
              <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Action Required</a:t>
            </a:r>
            <a:br>
              <a:rPr lang="en-US" altLang="en-US" sz="4000" dirty="0" smtClean="0">
                <a:ln>
                  <a:solidFill>
                    <a:schemeClr val="accent6">
                      <a:lumMod val="50000"/>
                    </a:schemeClr>
                  </a:solidFill>
                </a:ln>
                <a:latin typeface="Tahoma" panose="020B0604030504040204" pitchFamily="34" charset="0"/>
              </a:rPr>
            </a:br>
            <a:endParaRPr lang="en-US" altLang="en-US" sz="4000" dirty="0" smtClean="0">
              <a:ln>
                <a:solidFill>
                  <a:schemeClr val="accent6">
                    <a:lumMod val="50000"/>
                  </a:schemeClr>
                </a:solidFill>
              </a:ln>
              <a:latin typeface="Tahoma" panose="020B0604030504040204" pitchFamily="34" charset="0"/>
            </a:endParaRPr>
          </a:p>
        </p:txBody>
      </p:sp>
      <p:sp>
        <p:nvSpPr>
          <p:cNvPr id="93187" name="Content Placeholder 2"/>
          <p:cNvSpPr>
            <a:spLocks noGrp="1"/>
          </p:cNvSpPr>
          <p:nvPr>
            <p:ph idx="1"/>
          </p:nvPr>
        </p:nvSpPr>
        <p:spPr>
          <a:xfrm>
            <a:off x="457200" y="1600200"/>
            <a:ext cx="8229600" cy="5334000"/>
          </a:xfrm>
        </p:spPr>
        <p:txBody>
          <a:bodyPr>
            <a:normAutofit/>
          </a:bodyPr>
          <a:lstStyle/>
          <a:p>
            <a:pPr>
              <a:spcBef>
                <a:spcPts val="600"/>
              </a:spcBef>
            </a:pPr>
            <a:r>
              <a:rPr lang="en-US" altLang="en-US" sz="2800" dirty="0" smtClean="0"/>
              <a:t>Case manager’s role in preparing the patient for the face-to-face specialist visit</a:t>
            </a:r>
          </a:p>
          <a:p>
            <a:pPr lvl="1">
              <a:spcBef>
                <a:spcPts val="600"/>
              </a:spcBef>
            </a:pPr>
            <a:r>
              <a:rPr lang="en-US" altLang="en-US" sz="2400" dirty="0" smtClean="0"/>
              <a:t>Develop a 1-page “Top-10” checklist for the patient, to include:</a:t>
            </a:r>
          </a:p>
          <a:p>
            <a:pPr lvl="2">
              <a:spcBef>
                <a:spcPts val="600"/>
              </a:spcBef>
            </a:pPr>
            <a:r>
              <a:rPr lang="en-US" altLang="en-US" sz="1800" dirty="0" smtClean="0"/>
              <a:t>Any new medical or surgical issues; symptom occurrence</a:t>
            </a:r>
          </a:p>
          <a:p>
            <a:pPr lvl="2">
              <a:spcBef>
                <a:spcPts val="600"/>
              </a:spcBef>
            </a:pPr>
            <a:r>
              <a:rPr lang="en-US" altLang="en-US" sz="1800" dirty="0" smtClean="0"/>
              <a:t>All current prescription drugs</a:t>
            </a:r>
          </a:p>
          <a:p>
            <a:pPr lvl="3">
              <a:spcBef>
                <a:spcPts val="600"/>
              </a:spcBef>
            </a:pPr>
            <a:r>
              <a:rPr lang="en-US" altLang="en-US" sz="1600" dirty="0" smtClean="0"/>
              <a:t>Patient can take close-up cell-phone photo of med. bottles</a:t>
            </a:r>
          </a:p>
          <a:p>
            <a:pPr lvl="2">
              <a:spcBef>
                <a:spcPts val="600"/>
              </a:spcBef>
            </a:pPr>
            <a:r>
              <a:rPr lang="en-US" altLang="en-US" sz="1800" dirty="0" smtClean="0"/>
              <a:t>Questions the patient should ask/how to frame the questions</a:t>
            </a:r>
          </a:p>
          <a:p>
            <a:pPr lvl="2">
              <a:spcBef>
                <a:spcPts val="600"/>
              </a:spcBef>
            </a:pPr>
            <a:r>
              <a:rPr lang="en-US" altLang="en-US" sz="1800" dirty="0" smtClean="0"/>
              <a:t>How to communicate with the physician clearly and succinctly</a:t>
            </a:r>
          </a:p>
          <a:p>
            <a:pPr lvl="2">
              <a:spcBef>
                <a:spcPts val="600"/>
              </a:spcBef>
            </a:pPr>
            <a:r>
              <a:rPr lang="en-US" altLang="en-US" sz="1800" dirty="0" smtClean="0"/>
              <a:t>When to contact the physician—not to wait until a crisis arises</a:t>
            </a:r>
          </a:p>
          <a:p>
            <a:pPr lvl="1">
              <a:spcBef>
                <a:spcPts val="600"/>
              </a:spcBef>
            </a:pPr>
            <a:r>
              <a:rPr lang="en-US" altLang="en-US" sz="2400" dirty="0" smtClean="0"/>
              <a:t>Use a template letter; customize variables</a:t>
            </a:r>
          </a:p>
          <a:p>
            <a:pPr lvl="1">
              <a:spcBef>
                <a:spcPts val="600"/>
              </a:spcBef>
            </a:pPr>
            <a:r>
              <a:rPr lang="en-US" altLang="en-US" sz="2400" dirty="0" smtClean="0"/>
              <a:t>Place reminder call/text to patients a day or two before specialist visit to help reduce no-shows</a:t>
            </a:r>
          </a:p>
        </p:txBody>
      </p:sp>
    </p:spTree>
    <p:extLst>
      <p:ext uri="{BB962C8B-B14F-4D97-AF65-F5344CB8AC3E}">
        <p14:creationId xmlns:p14="http://schemas.microsoft.com/office/powerpoint/2010/main" xmlns="" val="6628020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258233" y="-152400"/>
            <a:ext cx="8627533" cy="1066800"/>
          </a:xfrm>
        </p:spPr>
        <p:txBody>
          <a:bodyPr>
            <a:noAutofit/>
          </a:bodyPr>
          <a:lstStyle/>
          <a:p>
            <a:r>
              <a:rPr lang="en-US" altLang="en-US" sz="2800" dirty="0" smtClean="0">
                <a:ln>
                  <a:solidFill>
                    <a:schemeClr val="accent6">
                      <a:lumMod val="50000"/>
                    </a:schemeClr>
                  </a:solidFill>
                </a:ln>
                <a:latin typeface="Tahoma" panose="020B0604030504040204" pitchFamily="34" charset="0"/>
              </a:rPr>
              <a:t/>
            </a:r>
            <a:br>
              <a:rPr lang="en-US" altLang="en-US" sz="2800" dirty="0" smtClean="0">
                <a:ln>
                  <a:solidFill>
                    <a:schemeClr val="accent6">
                      <a:lumMod val="50000"/>
                    </a:schemeClr>
                  </a:solidFill>
                </a:ln>
                <a:latin typeface="Tahoma" panose="020B0604030504040204" pitchFamily="34" charset="0"/>
              </a:rPr>
            </a:br>
            <a:r>
              <a:rPr lang="en-US" altLang="en-US" sz="2800" dirty="0" smtClean="0">
                <a:ln>
                  <a:solidFill>
                    <a:schemeClr val="accent6">
                      <a:lumMod val="50000"/>
                    </a:schemeClr>
                  </a:solidFill>
                </a:ln>
                <a:latin typeface="Tahoma" panose="020B0604030504040204" pitchFamily="34" charset="0"/>
              </a:rPr>
              <a:t/>
            </a:r>
            <a:br>
              <a:rPr lang="en-US" altLang="en-US" sz="28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Optimize the Patient-Physician Visit</a:t>
            </a:r>
            <a:br>
              <a:rPr lang="en-US" altLang="en-US" sz="3600" dirty="0" smtClean="0">
                <a:ln>
                  <a:solidFill>
                    <a:schemeClr val="accent6">
                      <a:lumMod val="50000"/>
                    </a:schemeClr>
                  </a:solidFill>
                </a:ln>
                <a:latin typeface="Tahoma" panose="020B0604030504040204" pitchFamily="34" charset="0"/>
              </a:rPr>
            </a:br>
            <a:r>
              <a:rPr lang="en-US" altLang="en-US" sz="2800" dirty="0" smtClean="0">
                <a:ln>
                  <a:solidFill>
                    <a:schemeClr val="accent6">
                      <a:lumMod val="50000"/>
                    </a:schemeClr>
                  </a:solidFill>
                </a:ln>
                <a:latin typeface="Tahoma" panose="020B0604030504040204" pitchFamily="34" charset="0"/>
              </a:rPr>
              <a:t>Preparing the Neurologist</a:t>
            </a:r>
          </a:p>
        </p:txBody>
      </p:sp>
      <p:sp>
        <p:nvSpPr>
          <p:cNvPr id="94211" name="Content Placeholder 2"/>
          <p:cNvSpPr>
            <a:spLocks noGrp="1"/>
          </p:cNvSpPr>
          <p:nvPr>
            <p:ph idx="1"/>
          </p:nvPr>
        </p:nvSpPr>
        <p:spPr>
          <a:xfrm>
            <a:off x="457200" y="2438400"/>
            <a:ext cx="8229600" cy="3200400"/>
          </a:xfrm>
        </p:spPr>
        <p:txBody>
          <a:bodyPr/>
          <a:lstStyle/>
          <a:p>
            <a:r>
              <a:rPr lang="en-US" altLang="en-US" sz="3200" dirty="0" smtClean="0"/>
              <a:t>Case managers need resources/tools to help prepare the neurologist for the optimal visit with the patient</a:t>
            </a:r>
          </a:p>
          <a:p>
            <a:pPr lvl="1">
              <a:buFont typeface="Arial" charset="0"/>
              <a:buNone/>
            </a:pPr>
            <a:endParaRPr lang="en-US" altLang="en-US" sz="2800" dirty="0" smtClean="0"/>
          </a:p>
        </p:txBody>
      </p:sp>
    </p:spTree>
    <p:extLst>
      <p:ext uri="{BB962C8B-B14F-4D97-AF65-F5344CB8AC3E}">
        <p14:creationId xmlns:p14="http://schemas.microsoft.com/office/powerpoint/2010/main" xmlns="" val="9040391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575734" y="152400"/>
            <a:ext cx="8195733" cy="1143000"/>
          </a:xfrm>
        </p:spPr>
        <p:txBody>
          <a:bodyPr>
            <a:normAutofit fontScale="90000"/>
          </a:bodyPr>
          <a:lstStyle/>
          <a:p>
            <a:r>
              <a:rPr lang="en-US" altLang="en-US" sz="4000" dirty="0" smtClean="0">
                <a:ln>
                  <a:solidFill>
                    <a:schemeClr val="accent6">
                      <a:lumMod val="50000"/>
                    </a:schemeClr>
                  </a:solidFill>
                </a:ln>
                <a:latin typeface="Tahoma" panose="020B0604030504040204" pitchFamily="34" charset="0"/>
              </a:rPr>
              <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Action Required</a:t>
            </a:r>
            <a:br>
              <a:rPr lang="en-US" altLang="en-US" sz="4000" dirty="0" smtClean="0">
                <a:ln>
                  <a:solidFill>
                    <a:schemeClr val="accent6">
                      <a:lumMod val="50000"/>
                    </a:schemeClr>
                  </a:solidFill>
                </a:ln>
                <a:latin typeface="Tahoma" panose="020B0604030504040204" pitchFamily="34" charset="0"/>
              </a:rPr>
            </a:br>
            <a:endParaRPr lang="en-US" altLang="en-US" sz="4000" dirty="0" smtClean="0">
              <a:ln>
                <a:solidFill>
                  <a:schemeClr val="accent6">
                    <a:lumMod val="50000"/>
                  </a:schemeClr>
                </a:solidFill>
              </a:ln>
              <a:latin typeface="Tahoma" panose="020B0604030504040204" pitchFamily="34" charset="0"/>
            </a:endParaRPr>
          </a:p>
        </p:txBody>
      </p:sp>
      <p:sp>
        <p:nvSpPr>
          <p:cNvPr id="95235" name="Content Placeholder 2"/>
          <p:cNvSpPr>
            <a:spLocks noGrp="1"/>
          </p:cNvSpPr>
          <p:nvPr>
            <p:ph idx="1"/>
          </p:nvPr>
        </p:nvSpPr>
        <p:spPr>
          <a:xfrm>
            <a:off x="457200" y="1600200"/>
            <a:ext cx="8229600" cy="4953000"/>
          </a:xfrm>
        </p:spPr>
        <p:txBody>
          <a:bodyPr>
            <a:normAutofit lnSpcReduction="10000"/>
          </a:bodyPr>
          <a:lstStyle/>
          <a:p>
            <a:pPr>
              <a:lnSpc>
                <a:spcPct val="90000"/>
              </a:lnSpc>
              <a:spcBef>
                <a:spcPts val="1200"/>
              </a:spcBef>
              <a:spcAft>
                <a:spcPts val="600"/>
              </a:spcAft>
            </a:pPr>
            <a:r>
              <a:rPr lang="en-US" altLang="en-US" sz="2400" smtClean="0"/>
              <a:t>Case manager’s role in helping to prepare the neurologist for the MS patient’s visit</a:t>
            </a:r>
          </a:p>
          <a:p>
            <a:pPr lvl="1">
              <a:lnSpc>
                <a:spcPct val="90000"/>
              </a:lnSpc>
              <a:spcBef>
                <a:spcPts val="1200"/>
              </a:spcBef>
              <a:spcAft>
                <a:spcPts val="600"/>
              </a:spcAft>
            </a:pPr>
            <a:r>
              <a:rPr lang="en-US" altLang="en-US" sz="2000" smtClean="0"/>
              <a:t>Identifying the patient’s key concerns</a:t>
            </a:r>
          </a:p>
          <a:p>
            <a:pPr lvl="1">
              <a:lnSpc>
                <a:spcPct val="90000"/>
              </a:lnSpc>
              <a:spcBef>
                <a:spcPts val="1200"/>
              </a:spcBef>
              <a:spcAft>
                <a:spcPts val="600"/>
              </a:spcAft>
            </a:pPr>
            <a:r>
              <a:rPr lang="en-US" altLang="en-US" sz="2000" smtClean="0"/>
              <a:t>Listing and prioritizing complex, multiple symptoms, comorbid conditions (tailored to the individual patient)</a:t>
            </a:r>
          </a:p>
          <a:p>
            <a:pPr lvl="1">
              <a:lnSpc>
                <a:spcPct val="90000"/>
              </a:lnSpc>
              <a:spcBef>
                <a:spcPts val="1200"/>
              </a:spcBef>
              <a:spcAft>
                <a:spcPts val="600"/>
              </a:spcAft>
            </a:pPr>
            <a:r>
              <a:rPr lang="en-US" altLang="en-US" sz="2000" smtClean="0"/>
              <a:t>Generating relevant checklist, process, and tools</a:t>
            </a:r>
          </a:p>
          <a:p>
            <a:pPr lvl="2">
              <a:lnSpc>
                <a:spcPct val="90000"/>
              </a:lnSpc>
              <a:spcBef>
                <a:spcPts val="1200"/>
              </a:spcBef>
              <a:spcAft>
                <a:spcPts val="600"/>
              </a:spcAft>
            </a:pPr>
            <a:r>
              <a:rPr lang="en-US" altLang="en-US" sz="1800" smtClean="0"/>
              <a:t>Cognitive and depression questionnaire, walking test, others</a:t>
            </a:r>
          </a:p>
          <a:p>
            <a:pPr lvl="2">
              <a:lnSpc>
                <a:spcPct val="90000"/>
              </a:lnSpc>
              <a:spcBef>
                <a:spcPts val="1200"/>
              </a:spcBef>
              <a:spcAft>
                <a:spcPts val="600"/>
              </a:spcAft>
            </a:pPr>
            <a:r>
              <a:rPr lang="en-US" altLang="en-US" sz="1800" smtClean="0"/>
              <a:t>Create/use a template letter; customize variables</a:t>
            </a:r>
          </a:p>
          <a:p>
            <a:pPr lvl="1">
              <a:lnSpc>
                <a:spcPct val="90000"/>
              </a:lnSpc>
              <a:spcBef>
                <a:spcPts val="1200"/>
              </a:spcBef>
              <a:spcAft>
                <a:spcPts val="600"/>
              </a:spcAft>
            </a:pPr>
            <a:r>
              <a:rPr lang="en-US" altLang="en-US" sz="2000" smtClean="0"/>
              <a:t>Integration of recommendations for the individual ‘s plan of care should be shared with all members of the team </a:t>
            </a:r>
          </a:p>
          <a:p>
            <a:pPr lvl="1">
              <a:lnSpc>
                <a:spcPct val="90000"/>
              </a:lnSpc>
              <a:spcBef>
                <a:spcPts val="1200"/>
              </a:spcBef>
              <a:spcAft>
                <a:spcPts val="600"/>
              </a:spcAft>
            </a:pPr>
            <a:r>
              <a:rPr lang="en-US" altLang="en-US" sz="2000" smtClean="0"/>
              <a:t>Placing reminder call to patient a day or two before the appointment—helps reduce no-shows</a:t>
            </a:r>
          </a:p>
          <a:p>
            <a:pPr lvl="1">
              <a:lnSpc>
                <a:spcPct val="90000"/>
              </a:lnSpc>
              <a:spcBef>
                <a:spcPts val="1200"/>
              </a:spcBef>
              <a:spcAft>
                <a:spcPts val="600"/>
              </a:spcAft>
            </a:pPr>
            <a:endParaRPr lang="en-US" altLang="en-US" sz="2000" smtClean="0"/>
          </a:p>
        </p:txBody>
      </p:sp>
    </p:spTree>
    <p:extLst>
      <p:ext uri="{BB962C8B-B14F-4D97-AF65-F5344CB8AC3E}">
        <p14:creationId xmlns:p14="http://schemas.microsoft.com/office/powerpoint/2010/main" xmlns="" val="30858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52400"/>
            <a:ext cx="9144000" cy="1219200"/>
          </a:xfrm>
        </p:spPr>
        <p:txBody>
          <a:bodyPr>
            <a:normAutofit/>
          </a:bodyPr>
          <a:lstStyle/>
          <a:p>
            <a:r>
              <a:rPr lang="en-US" altLang="en-US" sz="4000" dirty="0" smtClean="0">
                <a:ln>
                  <a:solidFill>
                    <a:srgbClr val="0A4A44"/>
                  </a:solidFill>
                </a:ln>
              </a:rPr>
              <a:t>Disclosure</a:t>
            </a:r>
          </a:p>
        </p:txBody>
      </p:sp>
      <p:sp>
        <p:nvSpPr>
          <p:cNvPr id="12291" name="Content Placeholder 2"/>
          <p:cNvSpPr>
            <a:spLocks noGrp="1"/>
          </p:cNvSpPr>
          <p:nvPr>
            <p:ph idx="1"/>
          </p:nvPr>
        </p:nvSpPr>
        <p:spPr>
          <a:xfrm>
            <a:off x="169334" y="1493837"/>
            <a:ext cx="8441267" cy="5897563"/>
          </a:xfrm>
        </p:spPr>
        <p:txBody>
          <a:bodyPr>
            <a:normAutofit/>
          </a:bodyPr>
          <a:lstStyle/>
          <a:p>
            <a:pPr>
              <a:spcBef>
                <a:spcPct val="0"/>
              </a:spcBef>
              <a:buFont typeface="Arial" charset="0"/>
              <a:buNone/>
            </a:pPr>
            <a:r>
              <a:rPr lang="en-US" altLang="en-US" sz="2000" dirty="0" smtClean="0"/>
              <a:t>	</a:t>
            </a:r>
            <a:r>
              <a:rPr lang="en-US" altLang="en-US" sz="1800" dirty="0" smtClean="0"/>
              <a:t>Before the activity, all faculty and anyone who is in a position to have control over the content of this activity and their spouse/life partner will disclose the existence of any financial interest and/or relationship(s) they might have with any commercial interest producing healthcare goods/services to be discussed during their presentation(s): honoraria, expenses, grants, consulting roles, speakers bureau membership, stock ownership, or other special relationships. Presenters will inform participants of any off-label discussions.  All identified conflicts of interest are thoroughly vetted by Medical Learning Institute </a:t>
            </a:r>
            <a:r>
              <a:rPr lang="en-US" altLang="en-US" sz="1800" dirty="0" err="1" smtClean="0"/>
              <a:t>Inc</a:t>
            </a:r>
            <a:r>
              <a:rPr lang="en-US" altLang="en-US" sz="1800" dirty="0" smtClean="0"/>
              <a:t> for fair balance, scientific objectivity of studies mentioned in the materials or used as the basis for content, and appropriateness of patient care recommendations.</a:t>
            </a:r>
          </a:p>
          <a:p>
            <a:pPr>
              <a:spcBef>
                <a:spcPct val="0"/>
              </a:spcBef>
              <a:buFont typeface="Arial" charset="0"/>
              <a:buNone/>
            </a:pPr>
            <a:r>
              <a:rPr lang="en-US" altLang="en-US" sz="1800" dirty="0" smtClean="0"/>
              <a:t> </a:t>
            </a:r>
          </a:p>
          <a:p>
            <a:pPr>
              <a:spcBef>
                <a:spcPct val="0"/>
              </a:spcBef>
              <a:buFont typeface="Arial" charset="0"/>
              <a:buNone/>
            </a:pPr>
            <a:r>
              <a:rPr lang="en-US" altLang="en-US" sz="1800" dirty="0" smtClean="0"/>
              <a:t>	The associates of Medical Learning Institute </a:t>
            </a:r>
            <a:r>
              <a:rPr lang="en-US" altLang="en-US" sz="1800" dirty="0" err="1" smtClean="0"/>
              <a:t>Inc</a:t>
            </a:r>
            <a:r>
              <a:rPr lang="en-US" altLang="en-US" sz="1800" dirty="0" smtClean="0"/>
              <a:t>, the accredited provider for this activity do not have any financial relationships or relationships to products or devices with any commercial interest related  to the content of this CE activity for any amount during the past 12 months.</a:t>
            </a:r>
          </a:p>
          <a:p>
            <a:pPr>
              <a:spcBef>
                <a:spcPct val="0"/>
              </a:spcBef>
              <a:buFont typeface="Arial" charset="0"/>
              <a:buNone/>
            </a:pPr>
            <a:endParaRPr lang="en-US" altLang="en-US" sz="1800" dirty="0" smtClean="0"/>
          </a:p>
          <a:p>
            <a:pPr>
              <a:spcBef>
                <a:spcPct val="0"/>
              </a:spcBef>
              <a:buFont typeface="Arial" charset="0"/>
              <a:buNone/>
            </a:pPr>
            <a:r>
              <a:rPr lang="en-US" altLang="en-US" sz="1800" dirty="0" smtClean="0"/>
              <a:t>	</a:t>
            </a:r>
          </a:p>
        </p:txBody>
      </p:sp>
      <p:sp>
        <p:nvSpPr>
          <p:cNvPr id="4" name="Title 1"/>
          <p:cNvSpPr txBox="1">
            <a:spLocks/>
          </p:cNvSpPr>
          <p:nvPr/>
        </p:nvSpPr>
        <p:spPr bwMode="auto">
          <a:xfrm>
            <a:off x="2133600" y="4762500"/>
            <a:ext cx="7010400" cy="571500"/>
          </a:xfrm>
          <a:prstGeom prst="rect">
            <a:avLst/>
          </a:prstGeom>
          <a:noFill/>
          <a:ln>
            <a:noFill/>
          </a:ln>
          <a:extLst/>
        </p:spPr>
        <p:txBody>
          <a:bodyPr anchor="ctr">
            <a:normAutofit fontScale="85000" lnSpcReduction="20000"/>
          </a:bodyPr>
          <a:lstStyle>
            <a:lvl1pPr algn="ctr" rtl="0" eaLnBrk="0" fontAlgn="base" hangingPunct="0">
              <a:spcBef>
                <a:spcPct val="0"/>
              </a:spcBef>
              <a:spcAft>
                <a:spcPct val="0"/>
              </a:spcAft>
              <a:defRPr sz="4400" b="0" kern="1200">
                <a:solidFill>
                  <a:srgbClr val="FFC000"/>
                </a:solidFill>
                <a:latin typeface="Impact" panose="020B0806030902050204" pitchFamily="34" charset="0"/>
                <a:ea typeface="+mj-ea"/>
                <a:cs typeface="Segoe UI" pitchFamily="34" charset="0"/>
              </a:defRPr>
            </a:lvl1pPr>
            <a:lvl2pPr algn="ctr" rtl="0" eaLnBrk="0" fontAlgn="base" hangingPunct="0">
              <a:spcBef>
                <a:spcPct val="0"/>
              </a:spcBef>
              <a:spcAft>
                <a:spcPct val="0"/>
              </a:spcAft>
              <a:defRPr sz="4400">
                <a:solidFill>
                  <a:srgbClr val="FFC000"/>
                </a:solidFill>
                <a:latin typeface="Impact" pitchFamily="34" charset="0"/>
                <a:cs typeface="Segoe UI" pitchFamily="34" charset="0"/>
              </a:defRPr>
            </a:lvl2pPr>
            <a:lvl3pPr algn="ctr" rtl="0" eaLnBrk="0" fontAlgn="base" hangingPunct="0">
              <a:spcBef>
                <a:spcPct val="0"/>
              </a:spcBef>
              <a:spcAft>
                <a:spcPct val="0"/>
              </a:spcAft>
              <a:defRPr sz="4400">
                <a:solidFill>
                  <a:srgbClr val="FFC000"/>
                </a:solidFill>
                <a:latin typeface="Impact" pitchFamily="34" charset="0"/>
                <a:cs typeface="Segoe UI" pitchFamily="34" charset="0"/>
              </a:defRPr>
            </a:lvl3pPr>
            <a:lvl4pPr algn="ctr" rtl="0" eaLnBrk="0" fontAlgn="base" hangingPunct="0">
              <a:spcBef>
                <a:spcPct val="0"/>
              </a:spcBef>
              <a:spcAft>
                <a:spcPct val="0"/>
              </a:spcAft>
              <a:defRPr sz="4400">
                <a:solidFill>
                  <a:srgbClr val="FFC000"/>
                </a:solidFill>
                <a:latin typeface="Impact" pitchFamily="34" charset="0"/>
                <a:cs typeface="Segoe UI" pitchFamily="34" charset="0"/>
              </a:defRPr>
            </a:lvl4pPr>
            <a:lvl5pPr algn="ctr" rtl="0" eaLnBrk="0" fontAlgn="base" hangingPunct="0">
              <a:spcBef>
                <a:spcPct val="0"/>
              </a:spcBef>
              <a:spcAft>
                <a:spcPct val="0"/>
              </a:spcAft>
              <a:defRPr sz="4400">
                <a:solidFill>
                  <a:srgbClr val="FFC000"/>
                </a:solidFill>
                <a:latin typeface="Impact" pitchFamily="34" charset="0"/>
                <a:cs typeface="Segoe UI" pitchFamily="34" charset="0"/>
              </a:defRPr>
            </a:lvl5pPr>
            <a:lvl6pPr marL="457200" algn="ctr" rtl="0" fontAlgn="base">
              <a:spcBef>
                <a:spcPct val="0"/>
              </a:spcBef>
              <a:spcAft>
                <a:spcPct val="0"/>
              </a:spcAft>
              <a:defRPr sz="4400">
                <a:solidFill>
                  <a:srgbClr val="FFC000"/>
                </a:solidFill>
                <a:latin typeface="Segoe UI" pitchFamily="34" charset="0"/>
                <a:cs typeface="Segoe UI" pitchFamily="34" charset="0"/>
              </a:defRPr>
            </a:lvl6pPr>
            <a:lvl7pPr marL="914400" algn="ctr" rtl="0" fontAlgn="base">
              <a:spcBef>
                <a:spcPct val="0"/>
              </a:spcBef>
              <a:spcAft>
                <a:spcPct val="0"/>
              </a:spcAft>
              <a:defRPr sz="4400">
                <a:solidFill>
                  <a:srgbClr val="FFC000"/>
                </a:solidFill>
                <a:latin typeface="Segoe UI" pitchFamily="34" charset="0"/>
                <a:cs typeface="Segoe UI" pitchFamily="34" charset="0"/>
              </a:defRPr>
            </a:lvl7pPr>
            <a:lvl8pPr marL="1371600" algn="ctr" rtl="0" fontAlgn="base">
              <a:spcBef>
                <a:spcPct val="0"/>
              </a:spcBef>
              <a:spcAft>
                <a:spcPct val="0"/>
              </a:spcAft>
              <a:defRPr sz="4400">
                <a:solidFill>
                  <a:srgbClr val="FFC000"/>
                </a:solidFill>
                <a:latin typeface="Segoe UI" pitchFamily="34" charset="0"/>
                <a:cs typeface="Segoe UI" pitchFamily="34" charset="0"/>
              </a:defRPr>
            </a:lvl8pPr>
            <a:lvl9pPr marL="1828800" algn="ctr" rtl="0" fontAlgn="base">
              <a:spcBef>
                <a:spcPct val="0"/>
              </a:spcBef>
              <a:spcAft>
                <a:spcPct val="0"/>
              </a:spcAft>
              <a:defRPr sz="4400">
                <a:solidFill>
                  <a:srgbClr val="FFC000"/>
                </a:solidFill>
                <a:latin typeface="Segoe UI" pitchFamily="34" charset="0"/>
                <a:cs typeface="Segoe UI" pitchFamily="34" charset="0"/>
              </a:defRPr>
            </a:lvl9pPr>
          </a:lstStyle>
          <a:p>
            <a:pPr>
              <a:defRPr/>
            </a:pPr>
            <a:endParaRPr lang="en-US" u="none" dirty="0"/>
          </a:p>
        </p:txBody>
      </p:sp>
      <p:graphicFrame>
        <p:nvGraphicFramePr>
          <p:cNvPr id="5" name="Table 4"/>
          <p:cNvGraphicFramePr>
            <a:graphicFrameLocks noGrp="1"/>
          </p:cNvGraphicFramePr>
          <p:nvPr>
            <p:extLst>
              <p:ext uri="{D42A27DB-BD31-4B8C-83A1-F6EECF244321}">
                <p14:modId xmlns:p14="http://schemas.microsoft.com/office/powerpoint/2010/main" xmlns="" val="3852969089"/>
              </p:ext>
            </p:extLst>
          </p:nvPr>
        </p:nvGraphicFramePr>
        <p:xfrm>
          <a:off x="685800" y="5791200"/>
          <a:ext cx="7179732" cy="892629"/>
        </p:xfrm>
        <a:graphic>
          <a:graphicData uri="http://schemas.openxmlformats.org/drawingml/2006/table">
            <a:tbl>
              <a:tblPr firstRow="1" bandRow="1">
                <a:tableStyleId>{5C22544A-7EE6-4342-B048-85BDC9FD1C3A}</a:tableStyleId>
              </a:tblPr>
              <a:tblGrid>
                <a:gridCol w="2393244"/>
                <a:gridCol w="2393244"/>
                <a:gridCol w="2393244"/>
              </a:tblGrid>
              <a:tr h="326571">
                <a:tc>
                  <a:txBody>
                    <a:bodyPr/>
                    <a:lstStyle/>
                    <a:p>
                      <a:r>
                        <a:rPr lang="en-US" sz="1200" dirty="0" smtClean="0"/>
                        <a:t>Name of Meeting Planner/Manager</a:t>
                      </a:r>
                      <a:endParaRPr lang="en-US" sz="1200" dirty="0"/>
                    </a:p>
                  </a:txBody>
                  <a:tcPr marL="81280" marR="8128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r>
                        <a:rPr lang="en-US" sz="1200" dirty="0" smtClean="0"/>
                        <a:t>Company</a:t>
                      </a:r>
                      <a:endParaRPr lang="en-US" sz="1200" dirty="0"/>
                    </a:p>
                  </a:txBody>
                  <a:tcPr marL="81280" marR="8128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r>
                        <a:rPr lang="en-US" sz="1200" dirty="0" smtClean="0"/>
                        <a:t>Reported Financial Relationship</a:t>
                      </a:r>
                      <a:endParaRPr lang="en-US" sz="1200" dirty="0"/>
                    </a:p>
                  </a:txBody>
                  <a:tcPr marL="81280" marR="8128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r>
              <a:tr h="435429">
                <a:tc>
                  <a:txBody>
                    <a:bodyPr/>
                    <a:lstStyle/>
                    <a:p>
                      <a:r>
                        <a:rPr lang="en-US" sz="1400" dirty="0" smtClean="0"/>
                        <a:t>William Wong, MD</a:t>
                      </a:r>
                      <a:endParaRPr lang="en-US" sz="1400" dirty="0"/>
                    </a:p>
                  </a:txBody>
                  <a:tcPr marL="81280" marR="8128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dirty="0" smtClean="0"/>
                        <a:t>Medical Learning Institute Inc</a:t>
                      </a:r>
                      <a:endParaRPr lang="en-US" sz="1400" dirty="0"/>
                    </a:p>
                  </a:txBody>
                  <a:tcPr marL="81280" marR="8128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400" dirty="0" smtClean="0"/>
                        <a:t>Has nothing</a:t>
                      </a:r>
                      <a:r>
                        <a:rPr lang="en-US" sz="1400" baseline="0" dirty="0" smtClean="0"/>
                        <a:t> to disclose.</a:t>
                      </a:r>
                      <a:endParaRPr lang="en-US" sz="1400" dirty="0"/>
                    </a:p>
                  </a:txBody>
                  <a:tcPr marL="81280" marR="81280">
                    <a:lnL w="12700" cmpd="sng">
                      <a:noFill/>
                    </a:lnL>
                    <a:lnR w="12700" cmpd="sng">
                      <a:noFill/>
                    </a:lnR>
                    <a:lnT w="381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3839154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normAutofit fontScale="90000"/>
          </a:bodyPr>
          <a:lstStyle/>
          <a:p>
            <a:pPr eaLnBrk="1" hangingPunct="1"/>
            <a:r>
              <a:rPr lang="en-US" altLang="en-US" sz="4000" dirty="0" smtClean="0">
                <a:ln>
                  <a:solidFill>
                    <a:schemeClr val="accent6">
                      <a:lumMod val="50000"/>
                    </a:schemeClr>
                  </a:solidFill>
                </a:ln>
                <a:latin typeface="Tahoma" panose="020B0604030504040204" pitchFamily="34" charset="0"/>
              </a:rPr>
              <a:t>Key Items to be Addressed by the </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MS Treatment Team</a:t>
            </a:r>
          </a:p>
        </p:txBody>
      </p:sp>
      <p:sp>
        <p:nvSpPr>
          <p:cNvPr id="96259" name="Content Placeholder 2"/>
          <p:cNvSpPr>
            <a:spLocks noGrp="1"/>
          </p:cNvSpPr>
          <p:nvPr>
            <p:ph idx="1"/>
          </p:nvPr>
        </p:nvSpPr>
        <p:spPr>
          <a:xfrm>
            <a:off x="406400" y="1874838"/>
            <a:ext cx="8229600" cy="4906962"/>
          </a:xfrm>
        </p:spPr>
        <p:txBody>
          <a:bodyPr/>
          <a:lstStyle/>
          <a:p>
            <a:pPr eaLnBrk="1" hangingPunct="1">
              <a:spcAft>
                <a:spcPts val="1200"/>
              </a:spcAft>
            </a:pPr>
            <a:r>
              <a:rPr lang="en-US" altLang="en-US" sz="2400" smtClean="0"/>
              <a:t>Additional tests that will be necessary</a:t>
            </a:r>
          </a:p>
          <a:p>
            <a:pPr eaLnBrk="1" hangingPunct="1">
              <a:spcAft>
                <a:spcPts val="1200"/>
              </a:spcAft>
            </a:pPr>
            <a:r>
              <a:rPr lang="en-US" altLang="en-US" sz="2400" smtClean="0"/>
              <a:t>Progression possibilities</a:t>
            </a:r>
          </a:p>
          <a:p>
            <a:pPr eaLnBrk="1" hangingPunct="1">
              <a:spcAft>
                <a:spcPts val="1200"/>
              </a:spcAft>
            </a:pPr>
            <a:r>
              <a:rPr lang="en-US" altLang="en-US" sz="2400" smtClean="0"/>
              <a:t>What treatments are available</a:t>
            </a:r>
          </a:p>
          <a:p>
            <a:pPr eaLnBrk="1" hangingPunct="1">
              <a:spcAft>
                <a:spcPts val="1200"/>
              </a:spcAft>
            </a:pPr>
            <a:r>
              <a:rPr lang="en-US" altLang="en-US" sz="2400" smtClean="0"/>
              <a:t>Treatment options</a:t>
            </a:r>
          </a:p>
          <a:p>
            <a:pPr eaLnBrk="1" hangingPunct="1">
              <a:spcAft>
                <a:spcPts val="1200"/>
              </a:spcAft>
            </a:pPr>
            <a:r>
              <a:rPr lang="en-US" altLang="en-US" sz="2400" smtClean="0"/>
              <a:t>Side effects of each treatment</a:t>
            </a:r>
          </a:p>
          <a:p>
            <a:pPr eaLnBrk="1" hangingPunct="1">
              <a:spcAft>
                <a:spcPts val="1200"/>
              </a:spcAft>
            </a:pPr>
            <a:r>
              <a:rPr lang="en-US" altLang="en-US" sz="2400" smtClean="0"/>
              <a:t>How to manage any other health conditions along with MS</a:t>
            </a:r>
          </a:p>
          <a:p>
            <a:pPr eaLnBrk="1" hangingPunct="1">
              <a:spcAft>
                <a:spcPts val="1200"/>
              </a:spcAft>
            </a:pPr>
            <a:r>
              <a:rPr lang="en-US" altLang="en-US" sz="2400" smtClean="0"/>
              <a:t>Restrictions, if any</a:t>
            </a:r>
          </a:p>
          <a:p>
            <a:pPr eaLnBrk="1" hangingPunct="1">
              <a:spcAft>
                <a:spcPts val="1200"/>
              </a:spcAft>
            </a:pPr>
            <a:r>
              <a:rPr lang="en-US" altLang="en-US" sz="2400" smtClean="0"/>
              <a:t>Literature, websites, other resources available</a:t>
            </a:r>
          </a:p>
          <a:p>
            <a:pPr eaLnBrk="1" hangingPunct="1">
              <a:spcAft>
                <a:spcPts val="1200"/>
              </a:spcAft>
            </a:pPr>
            <a:endParaRPr lang="en-US" altLang="en-US" smtClean="0"/>
          </a:p>
        </p:txBody>
      </p:sp>
    </p:spTree>
    <p:extLst>
      <p:ext uri="{BB962C8B-B14F-4D97-AF65-F5344CB8AC3E}">
        <p14:creationId xmlns:p14="http://schemas.microsoft.com/office/powerpoint/2010/main" xmlns="" val="32740249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n>
                  <a:solidFill>
                    <a:schemeClr val="accent6">
                      <a:lumMod val="50000"/>
                    </a:schemeClr>
                  </a:solidFill>
                </a:ln>
                <a:latin typeface="Tahoma" panose="020B0604030504040204" pitchFamily="34" charset="0"/>
              </a:rPr>
              <a:t>Discuss Treatment Options to </a:t>
            </a:r>
            <a:br>
              <a:rPr lang="en-US" dirty="0" smtClean="0">
                <a:ln>
                  <a:solidFill>
                    <a:schemeClr val="accent6">
                      <a:lumMod val="50000"/>
                    </a:schemeClr>
                  </a:solidFill>
                </a:ln>
                <a:latin typeface="Tahoma" panose="020B0604030504040204" pitchFamily="34" charset="0"/>
              </a:rPr>
            </a:br>
            <a:r>
              <a:rPr lang="en-US" dirty="0" smtClean="0">
                <a:ln>
                  <a:solidFill>
                    <a:schemeClr val="accent6">
                      <a:lumMod val="50000"/>
                    </a:schemeClr>
                  </a:solidFill>
                </a:ln>
                <a:latin typeface="Tahoma" panose="020B0604030504040204" pitchFamily="34" charset="0"/>
              </a:rPr>
              <a:t>Control Symptoms</a:t>
            </a:r>
            <a:endParaRPr lang="en-US" dirty="0">
              <a:ln>
                <a:solidFill>
                  <a:schemeClr val="accent6">
                    <a:lumMod val="50000"/>
                  </a:schemeClr>
                </a:solidFill>
              </a:ln>
              <a:latin typeface="Tahoma" panose="020B0604030504040204" pitchFamily="34" charset="0"/>
            </a:endParaRPr>
          </a:p>
        </p:txBody>
      </p:sp>
      <p:sp>
        <p:nvSpPr>
          <p:cNvPr id="3" name="Content Placeholder 2"/>
          <p:cNvSpPr>
            <a:spLocks noGrp="1"/>
          </p:cNvSpPr>
          <p:nvPr>
            <p:ph idx="1"/>
          </p:nvPr>
        </p:nvSpPr>
        <p:spPr>
          <a:xfrm>
            <a:off x="406400" y="1570037"/>
            <a:ext cx="8229600" cy="4754563"/>
          </a:xfrm>
        </p:spPr>
        <p:txBody>
          <a:bodyPr rtlCol="0">
            <a:noAutofit/>
          </a:bodyPr>
          <a:lstStyle/>
          <a:p>
            <a:pPr eaLnBrk="1" fontAlgn="auto" hangingPunct="1">
              <a:spcBef>
                <a:spcPts val="600"/>
              </a:spcBef>
              <a:spcAft>
                <a:spcPts val="600"/>
              </a:spcAft>
              <a:buFont typeface="Arial" pitchFamily="34" charset="0"/>
              <a:buChar char="•"/>
              <a:defRPr/>
            </a:pPr>
            <a:r>
              <a:rPr lang="en-US" sz="2400" dirty="0" smtClean="0"/>
              <a:t>Spasticity</a:t>
            </a:r>
          </a:p>
          <a:p>
            <a:pPr eaLnBrk="1" fontAlgn="auto" hangingPunct="1">
              <a:spcBef>
                <a:spcPts val="600"/>
              </a:spcBef>
              <a:spcAft>
                <a:spcPts val="600"/>
              </a:spcAft>
              <a:buFont typeface="Arial" pitchFamily="34" charset="0"/>
              <a:buChar char="•"/>
              <a:defRPr/>
            </a:pPr>
            <a:r>
              <a:rPr lang="en-US" sz="2400" dirty="0" smtClean="0"/>
              <a:t>Weakness </a:t>
            </a:r>
          </a:p>
          <a:p>
            <a:pPr eaLnBrk="1" fontAlgn="auto" hangingPunct="1">
              <a:spcBef>
                <a:spcPts val="600"/>
              </a:spcBef>
              <a:spcAft>
                <a:spcPts val="600"/>
              </a:spcAft>
              <a:buFont typeface="Arial" pitchFamily="34" charset="0"/>
              <a:buChar char="•"/>
              <a:defRPr/>
            </a:pPr>
            <a:r>
              <a:rPr lang="en-US" sz="2400" dirty="0" smtClean="0"/>
              <a:t>Trouble with walking </a:t>
            </a:r>
          </a:p>
          <a:p>
            <a:pPr eaLnBrk="1" fontAlgn="auto" hangingPunct="1">
              <a:spcBef>
                <a:spcPts val="600"/>
              </a:spcBef>
              <a:spcAft>
                <a:spcPts val="600"/>
              </a:spcAft>
              <a:buFont typeface="Arial" pitchFamily="34" charset="0"/>
              <a:buChar char="•"/>
              <a:defRPr/>
            </a:pPr>
            <a:r>
              <a:rPr lang="en-US" sz="2400" dirty="0" smtClean="0"/>
              <a:t>Optic Symptoms</a:t>
            </a:r>
          </a:p>
          <a:p>
            <a:pPr eaLnBrk="1" fontAlgn="auto" hangingPunct="1">
              <a:spcBef>
                <a:spcPts val="600"/>
              </a:spcBef>
              <a:spcAft>
                <a:spcPts val="600"/>
              </a:spcAft>
              <a:buFont typeface="Arial" pitchFamily="34" charset="0"/>
              <a:buChar char="•"/>
              <a:defRPr/>
            </a:pPr>
            <a:r>
              <a:rPr lang="en-US" sz="2400" dirty="0" smtClean="0"/>
              <a:t>Fatigue – physical and psychological factors</a:t>
            </a:r>
          </a:p>
          <a:p>
            <a:pPr marL="857250" lvl="1" indent="-457200" eaLnBrk="1" fontAlgn="auto" hangingPunct="1">
              <a:spcBef>
                <a:spcPts val="600"/>
              </a:spcBef>
              <a:spcAft>
                <a:spcPts val="600"/>
              </a:spcAft>
              <a:buFont typeface="Arial" pitchFamily="34" charset="0"/>
              <a:buChar char="–"/>
              <a:defRPr/>
            </a:pPr>
            <a:r>
              <a:rPr lang="en-US" sz="2000" dirty="0" smtClean="0"/>
              <a:t>Avoid excessive activity and heat</a:t>
            </a:r>
          </a:p>
          <a:p>
            <a:pPr marL="457200" indent="-457200" eaLnBrk="1" fontAlgn="auto" hangingPunct="1">
              <a:spcBef>
                <a:spcPts val="600"/>
              </a:spcBef>
              <a:spcAft>
                <a:spcPts val="600"/>
              </a:spcAft>
              <a:buFont typeface="Arial" pitchFamily="34" charset="0"/>
              <a:buChar char="•"/>
              <a:defRPr/>
            </a:pPr>
            <a:r>
              <a:rPr lang="en-US" sz="2400" dirty="0" smtClean="0"/>
              <a:t>Depression – treat with meds as appropriate</a:t>
            </a:r>
          </a:p>
          <a:p>
            <a:pPr marL="457200" indent="-457200" eaLnBrk="1" fontAlgn="auto" hangingPunct="1">
              <a:spcBef>
                <a:spcPts val="600"/>
              </a:spcBef>
              <a:spcAft>
                <a:spcPts val="600"/>
              </a:spcAft>
              <a:buFont typeface="Arial" pitchFamily="34" charset="0"/>
              <a:buChar char="•"/>
              <a:defRPr/>
            </a:pPr>
            <a:r>
              <a:rPr lang="en-US" sz="2400" dirty="0" smtClean="0"/>
              <a:t>Pain</a:t>
            </a:r>
          </a:p>
          <a:p>
            <a:pPr marL="457200" indent="-457200" eaLnBrk="1" fontAlgn="auto" hangingPunct="1">
              <a:spcBef>
                <a:spcPts val="600"/>
              </a:spcBef>
              <a:spcAft>
                <a:spcPts val="600"/>
              </a:spcAft>
              <a:buFont typeface="Arial" pitchFamily="34" charset="0"/>
              <a:buChar char="•"/>
              <a:defRPr/>
            </a:pPr>
            <a:r>
              <a:rPr lang="en-US" sz="2400" dirty="0" smtClean="0"/>
              <a:t>Bladder malfunction </a:t>
            </a:r>
          </a:p>
          <a:p>
            <a:pPr marL="457200" indent="-457200" eaLnBrk="1" fontAlgn="auto" hangingPunct="1">
              <a:spcBef>
                <a:spcPts val="600"/>
              </a:spcBef>
              <a:spcAft>
                <a:spcPts val="600"/>
              </a:spcAft>
              <a:buFont typeface="Arial" pitchFamily="34" charset="0"/>
              <a:buChar char="•"/>
              <a:defRPr/>
            </a:pPr>
            <a:r>
              <a:rPr lang="en-US" sz="2400" dirty="0" smtClean="0"/>
              <a:t>Sexual dysfunction</a:t>
            </a:r>
          </a:p>
          <a:p>
            <a:pPr marL="0" indent="0" eaLnBrk="1" fontAlgn="auto" hangingPunct="1">
              <a:spcBef>
                <a:spcPts val="600"/>
              </a:spcBef>
              <a:spcAft>
                <a:spcPts val="600"/>
              </a:spcAft>
              <a:buFont typeface="Arial" pitchFamily="34" charset="0"/>
              <a:buNone/>
              <a:defRPr/>
            </a:pPr>
            <a:endParaRPr lang="en-US" dirty="0"/>
          </a:p>
        </p:txBody>
      </p:sp>
    </p:spTree>
    <p:extLst>
      <p:ext uri="{BB962C8B-B14F-4D97-AF65-F5344CB8AC3E}">
        <p14:creationId xmlns:p14="http://schemas.microsoft.com/office/powerpoint/2010/main" xmlns="" val="3798785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508000" y="76200"/>
            <a:ext cx="8229600" cy="1143000"/>
          </a:xfrm>
        </p:spPr>
        <p:txBody>
          <a:bodyPr>
            <a:normAutofit/>
          </a:bodyPr>
          <a:lstStyle/>
          <a:p>
            <a:pPr eaLnBrk="1" hangingPunct="1"/>
            <a:r>
              <a:rPr lang="en-US" altLang="en-US" sz="3600" dirty="0" smtClean="0">
                <a:ln>
                  <a:solidFill>
                    <a:schemeClr val="accent6">
                      <a:lumMod val="50000"/>
                    </a:schemeClr>
                  </a:solidFill>
                </a:ln>
                <a:latin typeface="Tahoma" panose="020B0604030504040204" pitchFamily="34" charset="0"/>
              </a:rPr>
              <a:t>Working with the Individual</a:t>
            </a:r>
          </a:p>
        </p:txBody>
      </p:sp>
      <p:sp>
        <p:nvSpPr>
          <p:cNvPr id="98307" name="Content Placeholder 2"/>
          <p:cNvSpPr>
            <a:spLocks noGrp="1"/>
          </p:cNvSpPr>
          <p:nvPr>
            <p:ph idx="1"/>
          </p:nvPr>
        </p:nvSpPr>
        <p:spPr>
          <a:xfrm>
            <a:off x="508000" y="1524000"/>
            <a:ext cx="8060267" cy="4953000"/>
          </a:xfrm>
        </p:spPr>
        <p:txBody>
          <a:bodyPr/>
          <a:lstStyle/>
          <a:p>
            <a:pPr marL="0" indent="0" eaLnBrk="1" hangingPunct="1">
              <a:spcAft>
                <a:spcPts val="600"/>
              </a:spcAft>
              <a:buFont typeface="Arial" charset="0"/>
              <a:buNone/>
            </a:pPr>
            <a:r>
              <a:rPr lang="en-US" altLang="en-US" sz="2400" dirty="0" smtClean="0"/>
              <a:t>Based upon the individual assessment and needs, the case manager will target interventions to reduce and/or remove barriers to care:</a:t>
            </a:r>
          </a:p>
        </p:txBody>
      </p:sp>
      <p:sp>
        <p:nvSpPr>
          <p:cNvPr id="4" name="Content Placeholder 2"/>
          <p:cNvSpPr txBox="1">
            <a:spLocks/>
          </p:cNvSpPr>
          <p:nvPr/>
        </p:nvSpPr>
        <p:spPr bwMode="auto">
          <a:xfrm>
            <a:off x="440267" y="2743200"/>
            <a:ext cx="3725333" cy="4953000"/>
          </a:xfrm>
          <a:prstGeom prst="rect">
            <a:avLst/>
          </a:prstGeom>
          <a:noFill/>
          <a:ln w="9525">
            <a:noFill/>
            <a:miter lim="800000"/>
            <a:headEnd/>
            <a:tailEnd/>
          </a:ln>
        </p:spPr>
        <p:txBody>
          <a:bodyPr/>
          <a:lstStyle/>
          <a:p>
            <a:pPr marL="342900" indent="-342900" fontAlgn="auto">
              <a:spcBef>
                <a:spcPct val="20000"/>
              </a:spcBef>
              <a:spcAft>
                <a:spcPts val="1200"/>
              </a:spcAft>
              <a:buClr>
                <a:schemeClr val="accent6">
                  <a:lumMod val="75000"/>
                </a:schemeClr>
              </a:buClr>
              <a:buFont typeface="Arial" pitchFamily="34" charset="0"/>
              <a:buChar char="•"/>
              <a:defRPr/>
            </a:pPr>
            <a:r>
              <a:rPr lang="en-US" sz="2000" b="0" u="none" dirty="0">
                <a:solidFill>
                  <a:schemeClr val="bg1"/>
                </a:solidFill>
                <a:latin typeface="Century Gothic" pitchFamily="34" charset="0"/>
                <a:ea typeface="+mn-ea"/>
                <a:cs typeface="+mn-cs"/>
              </a:rPr>
              <a:t>Physical therapy, speech therapy, occupational therapy, and support groups</a:t>
            </a:r>
          </a:p>
          <a:p>
            <a:pPr marL="342900" indent="-342900" fontAlgn="auto">
              <a:spcBef>
                <a:spcPct val="20000"/>
              </a:spcBef>
              <a:spcAft>
                <a:spcPts val="1200"/>
              </a:spcAft>
              <a:buClr>
                <a:schemeClr val="accent6">
                  <a:lumMod val="75000"/>
                </a:schemeClr>
              </a:buClr>
              <a:buFont typeface="Arial" pitchFamily="34" charset="0"/>
              <a:buChar char="•"/>
              <a:defRPr/>
            </a:pPr>
            <a:r>
              <a:rPr lang="en-US" sz="2000" b="0" u="none" dirty="0">
                <a:solidFill>
                  <a:schemeClr val="bg1"/>
                </a:solidFill>
                <a:latin typeface="Century Gothic" pitchFamily="34" charset="0"/>
                <a:ea typeface="+mn-ea"/>
                <a:cs typeface="+mn-cs"/>
              </a:rPr>
              <a:t>Assistive </a:t>
            </a:r>
            <a:r>
              <a:rPr lang="en-US" sz="2000" b="0" u="none" dirty="0" smtClean="0">
                <a:solidFill>
                  <a:schemeClr val="bg1"/>
                </a:solidFill>
                <a:latin typeface="Century Gothic" pitchFamily="34" charset="0"/>
                <a:ea typeface="+mn-ea"/>
                <a:cs typeface="+mn-cs"/>
              </a:rPr>
              <a:t>devices</a:t>
            </a:r>
            <a:r>
              <a:rPr lang="en-US" sz="2000" b="0" u="none" dirty="0">
                <a:solidFill>
                  <a:schemeClr val="bg1"/>
                </a:solidFill>
                <a:latin typeface="Century Gothic" pitchFamily="34" charset="0"/>
                <a:ea typeface="+mn-ea"/>
                <a:cs typeface="+mn-cs"/>
              </a:rPr>
              <a:t>, such as wheelchairs, bed lifts, shower chairs, walkers, and wall bars</a:t>
            </a:r>
          </a:p>
          <a:p>
            <a:pPr marL="342900" indent="-342900" fontAlgn="auto">
              <a:spcBef>
                <a:spcPct val="20000"/>
              </a:spcBef>
              <a:spcAft>
                <a:spcPts val="1200"/>
              </a:spcAft>
              <a:buClr>
                <a:schemeClr val="accent6">
                  <a:lumMod val="75000"/>
                </a:schemeClr>
              </a:buClr>
              <a:buFont typeface="Arial" pitchFamily="34" charset="0"/>
              <a:buChar char="•"/>
              <a:defRPr/>
            </a:pPr>
            <a:r>
              <a:rPr lang="en-US" sz="2000" b="0" u="none" dirty="0">
                <a:solidFill>
                  <a:schemeClr val="bg1"/>
                </a:solidFill>
                <a:latin typeface="Century Gothic" pitchFamily="34" charset="0"/>
                <a:ea typeface="+mn-ea"/>
                <a:cs typeface="+mn-cs"/>
              </a:rPr>
              <a:t>A planned exercise program early in the course of the disorder</a:t>
            </a:r>
          </a:p>
          <a:p>
            <a:pPr fontAlgn="auto">
              <a:spcBef>
                <a:spcPct val="20000"/>
              </a:spcBef>
              <a:spcAft>
                <a:spcPts val="1200"/>
              </a:spcAft>
              <a:buClr>
                <a:schemeClr val="accent6">
                  <a:lumMod val="75000"/>
                </a:schemeClr>
              </a:buClr>
              <a:buFont typeface="Arial" pitchFamily="34" charset="0"/>
              <a:buNone/>
              <a:defRPr/>
            </a:pPr>
            <a:r>
              <a:rPr lang="en-US" sz="2000" b="0" u="none" dirty="0">
                <a:solidFill>
                  <a:schemeClr val="bg1"/>
                </a:solidFill>
                <a:latin typeface="Century Gothic" pitchFamily="34" charset="0"/>
                <a:ea typeface="+mn-ea"/>
                <a:cs typeface="+mn-cs"/>
              </a:rPr>
              <a:t> </a:t>
            </a:r>
          </a:p>
        </p:txBody>
      </p:sp>
      <p:sp>
        <p:nvSpPr>
          <p:cNvPr id="5" name="Content Placeholder 2"/>
          <p:cNvSpPr txBox="1">
            <a:spLocks/>
          </p:cNvSpPr>
          <p:nvPr/>
        </p:nvSpPr>
        <p:spPr bwMode="auto">
          <a:xfrm>
            <a:off x="4114800" y="2743200"/>
            <a:ext cx="4927600" cy="4953000"/>
          </a:xfrm>
          <a:prstGeom prst="rect">
            <a:avLst/>
          </a:prstGeom>
          <a:noFill/>
          <a:ln w="9525">
            <a:noFill/>
            <a:miter lim="800000"/>
            <a:headEnd/>
            <a:tailEnd/>
          </a:ln>
        </p:spPr>
        <p:txBody>
          <a:bodyPr/>
          <a:lstStyle/>
          <a:p>
            <a:pPr marL="342900" indent="-342900" fontAlgn="auto">
              <a:spcBef>
                <a:spcPct val="20000"/>
              </a:spcBef>
              <a:spcAft>
                <a:spcPts val="600"/>
              </a:spcAft>
              <a:buClr>
                <a:schemeClr val="accent6">
                  <a:lumMod val="75000"/>
                </a:schemeClr>
              </a:buClr>
              <a:buFont typeface="Arial" pitchFamily="34" charset="0"/>
              <a:buChar char="•"/>
              <a:defRPr/>
            </a:pPr>
            <a:r>
              <a:rPr lang="en-US" sz="2000" b="0" u="none" dirty="0">
                <a:solidFill>
                  <a:schemeClr val="bg1"/>
                </a:solidFill>
                <a:latin typeface="Century Gothic" pitchFamily="34" charset="0"/>
                <a:ea typeface="+mn-ea"/>
                <a:cs typeface="+mn-cs"/>
              </a:rPr>
              <a:t>A healthy lifestyle, with good nutrition, enough rest and relaxation</a:t>
            </a:r>
          </a:p>
          <a:p>
            <a:pPr marL="342900" indent="-342900" fontAlgn="auto">
              <a:spcBef>
                <a:spcPct val="20000"/>
              </a:spcBef>
              <a:spcAft>
                <a:spcPts val="600"/>
              </a:spcAft>
              <a:buClr>
                <a:schemeClr val="accent6">
                  <a:lumMod val="75000"/>
                </a:schemeClr>
              </a:buClr>
              <a:buFont typeface="Arial" pitchFamily="34" charset="0"/>
              <a:buChar char="•"/>
              <a:defRPr/>
            </a:pPr>
            <a:r>
              <a:rPr lang="en-US" sz="2000" b="0" u="none" dirty="0">
                <a:solidFill>
                  <a:schemeClr val="bg1"/>
                </a:solidFill>
                <a:latin typeface="Century Gothic" pitchFamily="34" charset="0"/>
                <a:ea typeface="+mn-ea"/>
                <a:cs typeface="+mn-cs"/>
              </a:rPr>
              <a:t>Avoid fatigue, stress, temperature extremes, and illness</a:t>
            </a:r>
          </a:p>
          <a:p>
            <a:pPr marL="342900" indent="-342900" fontAlgn="auto">
              <a:spcBef>
                <a:spcPct val="20000"/>
              </a:spcBef>
              <a:spcAft>
                <a:spcPts val="600"/>
              </a:spcAft>
              <a:buClr>
                <a:schemeClr val="accent6">
                  <a:lumMod val="75000"/>
                </a:schemeClr>
              </a:buClr>
              <a:buFont typeface="Arial" pitchFamily="34" charset="0"/>
              <a:buChar char="•"/>
              <a:defRPr/>
            </a:pPr>
            <a:r>
              <a:rPr lang="en-US" sz="2000" b="0" u="none" dirty="0">
                <a:solidFill>
                  <a:schemeClr val="bg1"/>
                </a:solidFill>
                <a:latin typeface="Century Gothic" pitchFamily="34" charset="0"/>
                <a:ea typeface="+mn-ea"/>
                <a:cs typeface="+mn-cs"/>
              </a:rPr>
              <a:t>Suggest changes in what an individual  eats or drinks  if there are swallowing issues</a:t>
            </a:r>
          </a:p>
          <a:p>
            <a:pPr marL="342900" indent="-342900" fontAlgn="auto">
              <a:spcBef>
                <a:spcPct val="20000"/>
              </a:spcBef>
              <a:spcAft>
                <a:spcPts val="600"/>
              </a:spcAft>
              <a:buClr>
                <a:schemeClr val="accent6">
                  <a:lumMod val="75000"/>
                </a:schemeClr>
              </a:buClr>
              <a:buFont typeface="Arial" pitchFamily="34" charset="0"/>
              <a:buChar char="•"/>
              <a:defRPr/>
            </a:pPr>
            <a:r>
              <a:rPr lang="en-US" sz="2000" b="0" u="none" dirty="0">
                <a:solidFill>
                  <a:schemeClr val="bg1"/>
                </a:solidFill>
                <a:latin typeface="Century Gothic" pitchFamily="34" charset="0"/>
                <a:ea typeface="+mn-ea"/>
                <a:cs typeface="+mn-cs"/>
              </a:rPr>
              <a:t>Make changes around the home to prevent falls/home evaluations</a:t>
            </a:r>
          </a:p>
          <a:p>
            <a:pPr fontAlgn="auto">
              <a:spcBef>
                <a:spcPct val="20000"/>
              </a:spcBef>
              <a:spcAft>
                <a:spcPts val="600"/>
              </a:spcAft>
              <a:buClr>
                <a:schemeClr val="accent6">
                  <a:lumMod val="75000"/>
                </a:schemeClr>
              </a:buClr>
              <a:buFont typeface="Arial" pitchFamily="34" charset="0"/>
              <a:buNone/>
              <a:defRPr/>
            </a:pPr>
            <a:r>
              <a:rPr lang="en-US" sz="2000" b="0" u="none" dirty="0">
                <a:solidFill>
                  <a:schemeClr val="bg1"/>
                </a:solidFill>
                <a:latin typeface="Century Gothic" pitchFamily="34" charset="0"/>
                <a:ea typeface="+mn-ea"/>
                <a:cs typeface="+mn-cs"/>
              </a:rPr>
              <a:t> </a:t>
            </a:r>
            <a:r>
              <a:rPr lang="en-US" sz="2000" b="0" u="none" dirty="0" smtClean="0">
                <a:solidFill>
                  <a:schemeClr val="bg1"/>
                </a:solidFill>
                <a:latin typeface="Century Gothic" pitchFamily="34" charset="0"/>
                <a:ea typeface="+mn-ea"/>
                <a:cs typeface="+mn-cs"/>
              </a:rPr>
              <a:t> </a:t>
            </a:r>
            <a:endParaRPr lang="en-US" sz="2000" b="0" u="none"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xmlns="" val="18646159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72533" y="76200"/>
            <a:ext cx="8229600" cy="1143000"/>
          </a:xfrm>
        </p:spPr>
        <p:txBody>
          <a:bodyPr>
            <a:normAutofit/>
          </a:bodyPr>
          <a:lstStyle/>
          <a:p>
            <a:pPr eaLnBrk="1" hangingPunct="1"/>
            <a:r>
              <a:rPr lang="en-US" altLang="en-US" sz="3600" dirty="0" smtClean="0">
                <a:ln>
                  <a:solidFill>
                    <a:schemeClr val="accent6">
                      <a:lumMod val="50000"/>
                    </a:schemeClr>
                  </a:solidFill>
                </a:ln>
                <a:latin typeface="Tahoma" panose="020B0604030504040204" pitchFamily="34" charset="0"/>
              </a:rPr>
              <a:t>Treatment Options</a:t>
            </a:r>
          </a:p>
        </p:txBody>
      </p:sp>
      <p:sp>
        <p:nvSpPr>
          <p:cNvPr id="100355" name="Content Placeholder 2"/>
          <p:cNvSpPr>
            <a:spLocks noGrp="1"/>
          </p:cNvSpPr>
          <p:nvPr>
            <p:ph idx="1"/>
          </p:nvPr>
        </p:nvSpPr>
        <p:spPr>
          <a:xfrm>
            <a:off x="440267" y="1752600"/>
            <a:ext cx="8195733" cy="4343400"/>
          </a:xfrm>
        </p:spPr>
        <p:txBody>
          <a:bodyPr/>
          <a:lstStyle/>
          <a:p>
            <a:pPr marL="57150" indent="0" eaLnBrk="1" hangingPunct="1">
              <a:spcBef>
                <a:spcPts val="1200"/>
              </a:spcBef>
              <a:spcAft>
                <a:spcPts val="2400"/>
              </a:spcAft>
              <a:defRPr/>
            </a:pPr>
            <a:r>
              <a:rPr lang="en-US" altLang="en-US" sz="3200" b="1" dirty="0" smtClean="0">
                <a:solidFill>
                  <a:schemeClr val="accent6">
                    <a:lumMod val="75000"/>
                  </a:schemeClr>
                </a:solidFill>
              </a:rPr>
              <a:t> Slow Progression:  </a:t>
            </a:r>
            <a:r>
              <a:rPr lang="en-US" altLang="en-US" sz="3200" dirty="0" smtClean="0"/>
              <a:t>Beta Interferons </a:t>
            </a:r>
          </a:p>
          <a:p>
            <a:pPr marL="457200" lvl="1" indent="0" eaLnBrk="1" hangingPunct="1">
              <a:spcBef>
                <a:spcPts val="1200"/>
              </a:spcBef>
              <a:spcAft>
                <a:spcPts val="2400"/>
              </a:spcAft>
              <a:defRPr/>
            </a:pPr>
            <a:r>
              <a:rPr lang="en-US" altLang="en-US" dirty="0" smtClean="0"/>
              <a:t>	</a:t>
            </a:r>
            <a:r>
              <a:rPr lang="en-US" altLang="en-US" sz="2800" dirty="0" smtClean="0"/>
              <a:t>Side effects include injection site reaction </a:t>
            </a:r>
          </a:p>
          <a:p>
            <a:pPr marL="457200" lvl="1" indent="0" eaLnBrk="1" hangingPunct="1">
              <a:spcBef>
                <a:spcPts val="1200"/>
              </a:spcBef>
              <a:spcAft>
                <a:spcPts val="2400"/>
              </a:spcAft>
              <a:defRPr/>
            </a:pPr>
            <a:r>
              <a:rPr lang="en-US" altLang="en-US" sz="2800" dirty="0" smtClean="0"/>
              <a:t>	Liver damage is a possibility</a:t>
            </a:r>
          </a:p>
          <a:p>
            <a:pPr marL="914400" lvl="1" indent="-457200" eaLnBrk="1" hangingPunct="1">
              <a:spcBef>
                <a:spcPts val="1200"/>
              </a:spcBef>
              <a:spcAft>
                <a:spcPts val="2400"/>
              </a:spcAft>
              <a:defRPr/>
            </a:pPr>
            <a:r>
              <a:rPr lang="en-US" altLang="en-US" sz="2800" dirty="0" smtClean="0"/>
              <a:t>Requires CBC, liver enzyme, and thyroid monitoring</a:t>
            </a:r>
          </a:p>
          <a:p>
            <a:pPr marL="57150" indent="0" eaLnBrk="1" hangingPunct="1">
              <a:spcBef>
                <a:spcPts val="1200"/>
              </a:spcBef>
              <a:spcAft>
                <a:spcPts val="2400"/>
              </a:spcAft>
              <a:defRPr/>
            </a:pPr>
            <a:endParaRPr lang="en-US" altLang="en-US" sz="3200" dirty="0" smtClean="0">
              <a:solidFill>
                <a:srgbClr val="CC9900"/>
              </a:solidFill>
            </a:endParaRPr>
          </a:p>
        </p:txBody>
      </p:sp>
    </p:spTree>
    <p:extLst>
      <p:ext uri="{BB962C8B-B14F-4D97-AF65-F5344CB8AC3E}">
        <p14:creationId xmlns:p14="http://schemas.microsoft.com/office/powerpoint/2010/main" xmlns="" val="6414231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8467" y="152400"/>
            <a:ext cx="9135533" cy="1143000"/>
          </a:xfrm>
        </p:spPr>
        <p:txBody>
          <a:bodyPr>
            <a:noAutofit/>
          </a:bodyPr>
          <a:lstStyle/>
          <a:p>
            <a:pPr eaLnBrk="1" hangingPunct="1"/>
            <a:r>
              <a:rPr lang="en-US" altLang="en-US" sz="3600" dirty="0" smtClean="0">
                <a:ln>
                  <a:solidFill>
                    <a:schemeClr val="accent6">
                      <a:lumMod val="50000"/>
                    </a:schemeClr>
                  </a:solidFill>
                </a:ln>
                <a:latin typeface="Tahoma" panose="020B0604030504040204" pitchFamily="34" charset="0"/>
              </a:rPr>
              <a:t>Common Side Effects of DMTs Used to Reduce the Number of MS Attacks </a:t>
            </a:r>
            <a:endParaRPr lang="en-US" altLang="en-US" sz="3600" i="1" dirty="0" smtClean="0">
              <a:ln>
                <a:solidFill>
                  <a:schemeClr val="accent6">
                    <a:lumMod val="50000"/>
                  </a:schemeClr>
                </a:solidFill>
              </a:ln>
              <a:latin typeface="Tahoma" panose="020B0604030504040204" pitchFamily="34" charset="0"/>
            </a:endParaRPr>
          </a:p>
        </p:txBody>
      </p:sp>
      <p:sp>
        <p:nvSpPr>
          <p:cNvPr id="101379" name="Content Placeholder 2"/>
          <p:cNvSpPr>
            <a:spLocks noGrp="1"/>
          </p:cNvSpPr>
          <p:nvPr>
            <p:ph idx="1"/>
          </p:nvPr>
        </p:nvSpPr>
        <p:spPr>
          <a:xfrm>
            <a:off x="8467" y="1828800"/>
            <a:ext cx="4631265" cy="4953000"/>
          </a:xfrm>
        </p:spPr>
        <p:txBody>
          <a:bodyPr>
            <a:noAutofit/>
          </a:bodyPr>
          <a:lstStyle/>
          <a:p>
            <a:pPr eaLnBrk="1" hangingPunct="1">
              <a:spcBef>
                <a:spcPct val="0"/>
              </a:spcBef>
              <a:defRPr/>
            </a:pPr>
            <a:r>
              <a:rPr lang="en-US" altLang="en-US" sz="1600" b="1" dirty="0" smtClean="0">
                <a:solidFill>
                  <a:schemeClr val="accent6">
                    <a:lumMod val="75000"/>
                  </a:schemeClr>
                </a:solidFill>
              </a:rPr>
              <a:t>Glatiramer acetate</a:t>
            </a:r>
          </a:p>
          <a:p>
            <a:pPr lvl="1" eaLnBrk="1" hangingPunct="1">
              <a:spcBef>
                <a:spcPct val="0"/>
              </a:spcBef>
              <a:defRPr/>
            </a:pPr>
            <a:r>
              <a:rPr lang="en-US" altLang="en-US" sz="1600" dirty="0" smtClean="0"/>
              <a:t>Side effects are uncommon but may include injection site reactions, flushing, chest pain or heart palpitations</a:t>
            </a:r>
          </a:p>
          <a:p>
            <a:pPr eaLnBrk="1" hangingPunct="1">
              <a:spcBef>
                <a:spcPct val="0"/>
              </a:spcBef>
              <a:defRPr/>
            </a:pPr>
            <a:r>
              <a:rPr lang="en-US" altLang="en-US" sz="1600" b="1" dirty="0" smtClean="0">
                <a:solidFill>
                  <a:schemeClr val="accent6">
                    <a:lumMod val="75000"/>
                  </a:schemeClr>
                </a:solidFill>
              </a:rPr>
              <a:t>Fingolimod</a:t>
            </a:r>
          </a:p>
          <a:p>
            <a:pPr lvl="1" eaLnBrk="1" hangingPunct="1">
              <a:spcBef>
                <a:spcPct val="0"/>
              </a:spcBef>
              <a:defRPr/>
            </a:pPr>
            <a:r>
              <a:rPr lang="en-US" altLang="en-US" sz="1600" dirty="0" smtClean="0"/>
              <a:t>Monitor heart rate for six hours after the first dose because of potential for bradycardia.  Need to be immune to the chickenpox virus and vaccinated against the varicella zoster virus. Other side effects may include diarrhea, cough and headache</a:t>
            </a:r>
          </a:p>
          <a:p>
            <a:pPr eaLnBrk="1" hangingPunct="1">
              <a:spcBef>
                <a:spcPct val="0"/>
              </a:spcBef>
              <a:defRPr/>
            </a:pPr>
            <a:r>
              <a:rPr lang="en-US" altLang="en-US" sz="1600" b="1" dirty="0" smtClean="0">
                <a:solidFill>
                  <a:schemeClr val="accent6">
                    <a:lumMod val="75000"/>
                  </a:schemeClr>
                </a:solidFill>
              </a:rPr>
              <a:t>Natalizumab</a:t>
            </a:r>
          </a:p>
          <a:p>
            <a:pPr lvl="1" eaLnBrk="1" hangingPunct="1">
              <a:spcBef>
                <a:spcPct val="0"/>
              </a:spcBef>
              <a:defRPr/>
            </a:pPr>
            <a:r>
              <a:rPr lang="en-US" altLang="en-US" sz="1600" dirty="0" smtClean="0"/>
              <a:t>Increases the risk of progressive multifocal leukoencephalopathy (PML).  Requires a blood test that helps detect exposure to the JC virus that causes PML</a:t>
            </a:r>
          </a:p>
          <a:p>
            <a:pPr eaLnBrk="1" hangingPunct="1">
              <a:spcBef>
                <a:spcPct val="0"/>
              </a:spcBef>
              <a:buFont typeface="Arial" charset="0"/>
              <a:buNone/>
              <a:defRPr/>
            </a:pPr>
            <a:endParaRPr lang="en-US" altLang="en-US" sz="1200" dirty="0" smtClean="0"/>
          </a:p>
          <a:p>
            <a:pPr eaLnBrk="1" hangingPunct="1">
              <a:spcBef>
                <a:spcPct val="0"/>
              </a:spcBef>
              <a:buFont typeface="Arial" charset="0"/>
              <a:buNone/>
              <a:defRPr/>
            </a:pPr>
            <a:endParaRPr lang="en-US" altLang="en-US" sz="1200" dirty="0"/>
          </a:p>
          <a:p>
            <a:pPr eaLnBrk="1" hangingPunct="1">
              <a:spcBef>
                <a:spcPct val="0"/>
              </a:spcBef>
              <a:buFont typeface="Arial" charset="0"/>
              <a:buNone/>
              <a:defRPr/>
            </a:pPr>
            <a:endParaRPr lang="en-US" altLang="en-US" sz="1200" dirty="0" smtClean="0"/>
          </a:p>
          <a:p>
            <a:pPr eaLnBrk="1" hangingPunct="1">
              <a:spcBef>
                <a:spcPct val="0"/>
              </a:spcBef>
              <a:buFont typeface="Arial" charset="0"/>
              <a:buNone/>
              <a:defRPr/>
            </a:pPr>
            <a:endParaRPr lang="en-US" altLang="en-US" sz="1200" dirty="0" smtClean="0"/>
          </a:p>
          <a:p>
            <a:pPr marL="0" indent="0" eaLnBrk="1" hangingPunct="1">
              <a:spcBef>
                <a:spcPct val="0"/>
              </a:spcBef>
              <a:buFont typeface="Arial" charset="0"/>
              <a:buNone/>
              <a:defRPr/>
            </a:pPr>
            <a:r>
              <a:rPr lang="en-US" altLang="en-US" sz="1200" dirty="0" smtClean="0"/>
              <a:t>DMT indicates disease-modifying therapy; LFT, liver function test.</a:t>
            </a:r>
          </a:p>
          <a:p>
            <a:pPr eaLnBrk="1" hangingPunct="1">
              <a:spcBef>
                <a:spcPct val="0"/>
              </a:spcBef>
              <a:buFont typeface="Arial" charset="0"/>
              <a:buNone/>
              <a:defRPr/>
            </a:pPr>
            <a:endParaRPr lang="en-US" altLang="en-US" sz="2000" dirty="0" smtClean="0"/>
          </a:p>
        </p:txBody>
      </p:sp>
      <p:sp>
        <p:nvSpPr>
          <p:cNvPr id="4" name="Content Placeholder 2"/>
          <p:cNvSpPr txBox="1">
            <a:spLocks/>
          </p:cNvSpPr>
          <p:nvPr/>
        </p:nvSpPr>
        <p:spPr bwMode="auto">
          <a:xfrm>
            <a:off x="4639732" y="1828800"/>
            <a:ext cx="4351867" cy="5105400"/>
          </a:xfrm>
          <a:prstGeom prst="rect">
            <a:avLst/>
          </a:prstGeom>
          <a:noFill/>
          <a:ln w="9525">
            <a:noFill/>
            <a:miter lim="800000"/>
            <a:headEnd/>
            <a:tailEnd/>
          </a:ln>
        </p:spPr>
        <p:txBody>
          <a:bodyPr/>
          <a:lstStyle/>
          <a:p>
            <a:pPr marL="342900" indent="-342900">
              <a:spcBef>
                <a:spcPct val="20000"/>
              </a:spcBef>
              <a:buClr>
                <a:schemeClr val="accent6">
                  <a:lumMod val="75000"/>
                </a:schemeClr>
              </a:buClr>
              <a:buFont typeface="Arial" charset="0"/>
              <a:buChar char="•"/>
              <a:defRPr/>
            </a:pPr>
            <a:r>
              <a:rPr lang="en-US" sz="1600" b="1" u="none" dirty="0">
                <a:solidFill>
                  <a:schemeClr val="accent6">
                    <a:lumMod val="75000"/>
                  </a:schemeClr>
                </a:solidFill>
                <a:ea typeface="+mn-ea"/>
                <a:cs typeface="+mn-cs"/>
              </a:rPr>
              <a:t>Mitoxantrone</a:t>
            </a:r>
          </a:p>
          <a:p>
            <a:pPr marL="800100" lvl="1" indent="-342900">
              <a:spcBef>
                <a:spcPct val="20000"/>
              </a:spcBef>
              <a:buClr>
                <a:schemeClr val="accent6">
                  <a:lumMod val="75000"/>
                </a:schemeClr>
              </a:buClr>
              <a:buFont typeface="Arial" pitchFamily="34" charset="0"/>
              <a:buChar char="‒"/>
              <a:defRPr/>
            </a:pPr>
            <a:r>
              <a:rPr lang="en-US" sz="1600" u="none" dirty="0">
                <a:solidFill>
                  <a:schemeClr val="bg1"/>
                </a:solidFill>
                <a:ea typeface="+mn-ea"/>
                <a:cs typeface="+mn-cs"/>
              </a:rPr>
              <a:t>Can be harmful to the heart; may cause cardiomyopathy and treatment-related leukemia. Maximum lifetime use of 140 mg (m</a:t>
            </a:r>
            <a:r>
              <a:rPr lang="en-US" sz="1600" u="none" baseline="30000" dirty="0">
                <a:solidFill>
                  <a:schemeClr val="bg1"/>
                </a:solidFill>
                <a:ea typeface="+mn-ea"/>
                <a:cs typeface="+mn-cs"/>
              </a:rPr>
              <a:t>2</a:t>
            </a:r>
            <a:r>
              <a:rPr lang="en-US" sz="1600" u="none" dirty="0">
                <a:solidFill>
                  <a:schemeClr val="bg1"/>
                </a:solidFill>
                <a:ea typeface="+mn-ea"/>
                <a:cs typeface="+mn-cs"/>
              </a:rPr>
              <a:t>). No longer used in the US to treat MS.</a:t>
            </a:r>
          </a:p>
          <a:p>
            <a:pPr marL="342900" indent="-342900">
              <a:spcBef>
                <a:spcPct val="20000"/>
              </a:spcBef>
              <a:buClr>
                <a:schemeClr val="accent6">
                  <a:lumMod val="75000"/>
                </a:schemeClr>
              </a:buClr>
              <a:buFont typeface="Arial" charset="0"/>
              <a:buChar char="•"/>
              <a:defRPr/>
            </a:pPr>
            <a:r>
              <a:rPr lang="en-US" sz="1600" b="1" u="none" dirty="0">
                <a:solidFill>
                  <a:schemeClr val="accent6">
                    <a:lumMod val="75000"/>
                  </a:schemeClr>
                </a:solidFill>
                <a:ea typeface="+mn-ea"/>
                <a:cs typeface="+mn-cs"/>
              </a:rPr>
              <a:t>Teriflunomide</a:t>
            </a:r>
          </a:p>
          <a:p>
            <a:pPr marL="800100" lvl="1" indent="-342900">
              <a:spcBef>
                <a:spcPct val="20000"/>
              </a:spcBef>
              <a:buClr>
                <a:schemeClr val="accent6">
                  <a:lumMod val="75000"/>
                </a:schemeClr>
              </a:buClr>
              <a:buFont typeface="Arial" pitchFamily="34" charset="0"/>
              <a:buChar char="‒"/>
              <a:defRPr/>
            </a:pPr>
            <a:r>
              <a:rPr lang="en-US" sz="1600" u="none" dirty="0">
                <a:solidFill>
                  <a:schemeClr val="bg1"/>
                </a:solidFill>
                <a:ea typeface="+mn-ea"/>
                <a:cs typeface="+mn-cs"/>
              </a:rPr>
              <a:t>This oral medication reduces attacks and lesions in people with MS. LFTs to monitor serious liver damage.  Special attention for use during pregnancy!</a:t>
            </a:r>
          </a:p>
          <a:p>
            <a:pPr marL="342900" indent="-342900">
              <a:spcBef>
                <a:spcPct val="20000"/>
              </a:spcBef>
              <a:buClr>
                <a:schemeClr val="accent6">
                  <a:lumMod val="75000"/>
                </a:schemeClr>
              </a:buClr>
              <a:buFont typeface="Arial" pitchFamily="34" charset="0"/>
              <a:buChar char="•"/>
              <a:defRPr/>
            </a:pPr>
            <a:r>
              <a:rPr lang="en-US" sz="1600" b="1" u="none" dirty="0">
                <a:solidFill>
                  <a:schemeClr val="accent6">
                    <a:lumMod val="75000"/>
                  </a:schemeClr>
                </a:solidFill>
                <a:ea typeface="+mn-ea"/>
                <a:cs typeface="+mn-cs"/>
              </a:rPr>
              <a:t>Dimethyl Fumarate</a:t>
            </a:r>
          </a:p>
          <a:p>
            <a:pPr marL="800100" lvl="1" indent="-342900">
              <a:spcBef>
                <a:spcPct val="20000"/>
              </a:spcBef>
              <a:buClr>
                <a:schemeClr val="accent6">
                  <a:lumMod val="75000"/>
                </a:schemeClr>
              </a:buClr>
              <a:buFont typeface="Arial" pitchFamily="34" charset="0"/>
              <a:buChar char="•"/>
              <a:defRPr/>
            </a:pPr>
            <a:r>
              <a:rPr lang="en-US" sz="1600" u="none" dirty="0">
                <a:solidFill>
                  <a:schemeClr val="bg1"/>
                </a:solidFill>
                <a:ea typeface="+mn-ea"/>
                <a:cs typeface="+mn-cs"/>
              </a:rPr>
              <a:t>Most common side effects include flushing, abdominal pain, diarrhea, and nausea. May decrease lymphocyte counts, which can increase risk of infection.</a:t>
            </a:r>
          </a:p>
          <a:p>
            <a:pPr marL="800100" lvl="1" indent="-342900">
              <a:spcBef>
                <a:spcPct val="20000"/>
              </a:spcBef>
              <a:buClr>
                <a:schemeClr val="accent6">
                  <a:lumMod val="75000"/>
                </a:schemeClr>
              </a:buClr>
              <a:buFont typeface="Arial" pitchFamily="34" charset="0"/>
              <a:buChar char="‒"/>
              <a:defRPr/>
            </a:pPr>
            <a:endParaRPr lang="en-US" sz="1600" b="1" u="none" dirty="0">
              <a:solidFill>
                <a:schemeClr val="bg1"/>
              </a:solidFill>
              <a:ea typeface="+mn-ea"/>
              <a:cs typeface="+mn-cs"/>
            </a:endParaRPr>
          </a:p>
          <a:p>
            <a:pPr marL="800100" lvl="1" indent="-342900">
              <a:spcBef>
                <a:spcPct val="20000"/>
              </a:spcBef>
              <a:buClr>
                <a:schemeClr val="accent6">
                  <a:lumMod val="75000"/>
                </a:schemeClr>
              </a:buClr>
              <a:buFont typeface="Arial" pitchFamily="34" charset="0"/>
              <a:buChar char="‒"/>
              <a:defRPr/>
            </a:pPr>
            <a:endParaRPr lang="en-US" sz="1600" b="1" u="none" dirty="0">
              <a:solidFill>
                <a:schemeClr val="bg1"/>
              </a:solidFill>
              <a:ea typeface="+mn-ea"/>
              <a:cs typeface="+mn-cs"/>
            </a:endParaRPr>
          </a:p>
          <a:p>
            <a:pPr marL="800100" lvl="1" indent="-342900">
              <a:spcBef>
                <a:spcPct val="20000"/>
              </a:spcBef>
              <a:buClr>
                <a:schemeClr val="accent6">
                  <a:lumMod val="75000"/>
                </a:schemeClr>
              </a:buClr>
              <a:defRPr/>
            </a:pPr>
            <a:endParaRPr lang="en-US" sz="1600" b="1" u="none" dirty="0">
              <a:solidFill>
                <a:schemeClr val="bg1"/>
              </a:solidFill>
              <a:ea typeface="+mn-ea"/>
              <a:cs typeface="+mn-cs"/>
            </a:endParaRPr>
          </a:p>
        </p:txBody>
      </p:sp>
    </p:spTree>
    <p:extLst>
      <p:ext uri="{BB962C8B-B14F-4D97-AF65-F5344CB8AC3E}">
        <p14:creationId xmlns:p14="http://schemas.microsoft.com/office/powerpoint/2010/main" xmlns="" val="8259428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016000" y="152400"/>
            <a:ext cx="7289800" cy="1143000"/>
          </a:xfrm>
        </p:spPr>
        <p:txBody>
          <a:bodyPr>
            <a:normAutofit fontScale="90000"/>
          </a:bodyPr>
          <a:lstStyle/>
          <a:p>
            <a:pPr eaLnBrk="1" hangingPunct="1"/>
            <a:r>
              <a:rPr lang="en-US" altLang="en-US" sz="4000" dirty="0" smtClean="0">
                <a:ln>
                  <a:solidFill>
                    <a:schemeClr val="accent6">
                      <a:lumMod val="50000"/>
                    </a:schemeClr>
                  </a:solidFill>
                </a:ln>
                <a:latin typeface="Tahoma" panose="020B0604030504040204" pitchFamily="34" charset="0"/>
              </a:rPr>
              <a:t>Apply Principles of CMAG and Motivational Interviewing</a:t>
            </a:r>
          </a:p>
        </p:txBody>
      </p:sp>
      <p:sp>
        <p:nvSpPr>
          <p:cNvPr id="101379" name="Content Placeholder 2"/>
          <p:cNvSpPr>
            <a:spLocks noGrp="1"/>
          </p:cNvSpPr>
          <p:nvPr>
            <p:ph idx="1"/>
          </p:nvPr>
        </p:nvSpPr>
        <p:spPr>
          <a:xfrm>
            <a:off x="406400" y="1874838"/>
            <a:ext cx="8229600" cy="4906962"/>
          </a:xfrm>
        </p:spPr>
        <p:txBody>
          <a:bodyPr>
            <a:normAutofit fontScale="85000" lnSpcReduction="10000"/>
          </a:bodyPr>
          <a:lstStyle/>
          <a:p>
            <a:pPr eaLnBrk="1" hangingPunct="1">
              <a:spcBef>
                <a:spcPts val="1200"/>
              </a:spcBef>
              <a:spcAft>
                <a:spcPts val="1200"/>
              </a:spcAft>
            </a:pPr>
            <a:r>
              <a:rPr lang="en-US" altLang="en-US" dirty="0" smtClean="0"/>
              <a:t>Importance of patients and caregivers knowledge of specific types of MS</a:t>
            </a:r>
          </a:p>
          <a:p>
            <a:pPr eaLnBrk="1" hangingPunct="1">
              <a:spcBef>
                <a:spcPts val="1200"/>
              </a:spcBef>
              <a:spcAft>
                <a:spcPts val="1200"/>
              </a:spcAft>
            </a:pPr>
            <a:r>
              <a:rPr lang="en-US" altLang="en-US" dirty="0" smtClean="0"/>
              <a:t>Patients and caregivers willingness and motivation to “work the plan” (</a:t>
            </a:r>
            <a:r>
              <a:rPr lang="en-US" altLang="en-US" dirty="0" err="1" smtClean="0"/>
              <a:t>ie</a:t>
            </a:r>
            <a:r>
              <a:rPr lang="en-US" altLang="en-US" dirty="0" smtClean="0"/>
              <a:t>, the plan of care)</a:t>
            </a:r>
          </a:p>
          <a:p>
            <a:pPr eaLnBrk="1" hangingPunct="1">
              <a:spcBef>
                <a:spcPts val="1200"/>
              </a:spcBef>
              <a:spcAft>
                <a:spcPts val="1200"/>
              </a:spcAft>
            </a:pPr>
            <a:r>
              <a:rPr lang="en-US" altLang="en-US" dirty="0" smtClean="0"/>
              <a:t>Need for support of patients and caregivers to continue with health behavior change</a:t>
            </a:r>
          </a:p>
          <a:p>
            <a:pPr eaLnBrk="1" hangingPunct="1">
              <a:spcBef>
                <a:spcPts val="1200"/>
              </a:spcBef>
              <a:spcAft>
                <a:spcPts val="1200"/>
              </a:spcAft>
            </a:pPr>
            <a:r>
              <a:rPr lang="en-US" altLang="en-US" dirty="0" smtClean="0"/>
              <a:t>Self motivation when symptoms “wax and wane”</a:t>
            </a:r>
          </a:p>
          <a:p>
            <a:pPr eaLnBrk="1" hangingPunct="1">
              <a:spcBef>
                <a:spcPts val="1200"/>
              </a:spcBef>
              <a:spcAft>
                <a:spcPts val="1200"/>
              </a:spcAft>
              <a:buFont typeface="Arial" charset="0"/>
              <a:buNone/>
            </a:pPr>
            <a:endParaRPr lang="en-US" altLang="en-US" sz="1000" dirty="0" smtClean="0"/>
          </a:p>
          <a:p>
            <a:pPr eaLnBrk="1" hangingPunct="1">
              <a:spcBef>
                <a:spcPts val="1200"/>
              </a:spcBef>
              <a:spcAft>
                <a:spcPts val="1200"/>
              </a:spcAft>
              <a:buFont typeface="Arial" charset="0"/>
              <a:buNone/>
            </a:pPr>
            <a:endParaRPr lang="en-US" altLang="en-US" sz="1000" dirty="0" smtClean="0"/>
          </a:p>
          <a:p>
            <a:pPr eaLnBrk="1" hangingPunct="1">
              <a:spcBef>
                <a:spcPts val="1200"/>
              </a:spcBef>
              <a:spcAft>
                <a:spcPts val="1200"/>
              </a:spcAft>
              <a:buFont typeface="Arial" charset="0"/>
              <a:buNone/>
            </a:pPr>
            <a:r>
              <a:rPr lang="en-US" altLang="en-US" sz="1200" dirty="0" smtClean="0"/>
              <a:t>CMAG indicates Case Management Adherence Guidelines.</a:t>
            </a:r>
          </a:p>
        </p:txBody>
      </p:sp>
    </p:spTree>
    <p:extLst>
      <p:ext uri="{BB962C8B-B14F-4D97-AF65-F5344CB8AC3E}">
        <p14:creationId xmlns:p14="http://schemas.microsoft.com/office/powerpoint/2010/main" xmlns="" val="1203554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08000" y="304800"/>
            <a:ext cx="8229600" cy="1143000"/>
          </a:xfrm>
        </p:spPr>
        <p:txBody>
          <a:bodyPr>
            <a:normAutofit/>
          </a:bodyPr>
          <a:lstStyle/>
          <a:p>
            <a:pPr eaLnBrk="1" hangingPunct="1"/>
            <a:r>
              <a:rPr lang="en-US" altLang="en-US" sz="3600" dirty="0" smtClean="0">
                <a:ln>
                  <a:solidFill>
                    <a:schemeClr val="accent6">
                      <a:lumMod val="50000"/>
                    </a:schemeClr>
                  </a:solidFill>
                </a:ln>
                <a:latin typeface="Tahoma" panose="020B0604030504040204" pitchFamily="34" charset="0"/>
              </a:rPr>
              <a:t>Working to Improve Adherence</a:t>
            </a:r>
          </a:p>
        </p:txBody>
      </p:sp>
      <p:sp>
        <p:nvSpPr>
          <p:cNvPr id="102403" name="Content Placeholder 2"/>
          <p:cNvSpPr>
            <a:spLocks noGrp="1"/>
          </p:cNvSpPr>
          <p:nvPr>
            <p:ph idx="1"/>
          </p:nvPr>
        </p:nvSpPr>
        <p:spPr>
          <a:xfrm>
            <a:off x="474132" y="1600200"/>
            <a:ext cx="8517467" cy="5410200"/>
          </a:xfrm>
        </p:spPr>
        <p:txBody>
          <a:bodyPr/>
          <a:lstStyle/>
          <a:p>
            <a:pPr eaLnBrk="1" hangingPunct="1">
              <a:spcBef>
                <a:spcPts val="600"/>
              </a:spcBef>
            </a:pPr>
            <a:r>
              <a:rPr lang="en-US" altLang="en-US" sz="2400" dirty="0" smtClean="0"/>
              <a:t>Identify barriers to following the individual plan of care</a:t>
            </a:r>
          </a:p>
          <a:p>
            <a:pPr eaLnBrk="1" hangingPunct="1">
              <a:spcBef>
                <a:spcPts val="600"/>
              </a:spcBef>
            </a:pPr>
            <a:r>
              <a:rPr lang="en-US" altLang="en-US" sz="2400" dirty="0" smtClean="0"/>
              <a:t>Help to remove barriers</a:t>
            </a:r>
          </a:p>
          <a:p>
            <a:pPr eaLnBrk="1" hangingPunct="1">
              <a:spcBef>
                <a:spcPts val="600"/>
              </a:spcBef>
            </a:pPr>
            <a:r>
              <a:rPr lang="en-US" altLang="en-US" sz="2400" dirty="0" smtClean="0"/>
              <a:t>Measure knowledge level</a:t>
            </a:r>
          </a:p>
          <a:p>
            <a:pPr eaLnBrk="1" hangingPunct="1">
              <a:spcBef>
                <a:spcPts val="600"/>
              </a:spcBef>
            </a:pPr>
            <a:r>
              <a:rPr lang="en-US" altLang="en-US" sz="2400" dirty="0" smtClean="0"/>
              <a:t>Measure willingness to change </a:t>
            </a:r>
          </a:p>
          <a:p>
            <a:pPr eaLnBrk="1" hangingPunct="1">
              <a:spcBef>
                <a:spcPts val="600"/>
              </a:spcBef>
            </a:pPr>
            <a:r>
              <a:rPr lang="en-US" altLang="en-US" sz="2400" dirty="0" smtClean="0"/>
              <a:t>Assess coping ability</a:t>
            </a:r>
          </a:p>
          <a:p>
            <a:pPr eaLnBrk="1" hangingPunct="1">
              <a:spcBef>
                <a:spcPts val="600"/>
              </a:spcBef>
            </a:pPr>
            <a:r>
              <a:rPr lang="en-US" altLang="en-US" sz="2400" dirty="0" smtClean="0"/>
              <a:t>Provide linkage to community for support</a:t>
            </a:r>
          </a:p>
          <a:p>
            <a:pPr lvl="1" eaLnBrk="1" hangingPunct="1">
              <a:spcBef>
                <a:spcPts val="600"/>
              </a:spcBef>
            </a:pPr>
            <a:r>
              <a:rPr lang="en-US" altLang="en-US" sz="2000" dirty="0" smtClean="0"/>
              <a:t>Patient</a:t>
            </a:r>
          </a:p>
          <a:p>
            <a:pPr lvl="1" eaLnBrk="1" hangingPunct="1">
              <a:spcBef>
                <a:spcPts val="600"/>
              </a:spcBef>
            </a:pPr>
            <a:r>
              <a:rPr lang="en-US" altLang="en-US" sz="2000" dirty="0" smtClean="0"/>
              <a:t>Caregiver</a:t>
            </a:r>
          </a:p>
          <a:p>
            <a:pPr eaLnBrk="1" hangingPunct="1">
              <a:spcBef>
                <a:spcPts val="600"/>
              </a:spcBef>
            </a:pPr>
            <a:r>
              <a:rPr lang="en-US" altLang="en-US" sz="2400" dirty="0" smtClean="0"/>
              <a:t>Identify/address challenges specific to progressive illness</a:t>
            </a:r>
          </a:p>
          <a:p>
            <a:pPr eaLnBrk="1" hangingPunct="1">
              <a:spcBef>
                <a:spcPts val="600"/>
              </a:spcBef>
            </a:pPr>
            <a:r>
              <a:rPr lang="en-US" altLang="en-US" sz="2400" dirty="0" smtClean="0"/>
              <a:t>Assess ability to manage their “normal” lifestyle</a:t>
            </a:r>
          </a:p>
          <a:p>
            <a:pPr eaLnBrk="1" hangingPunct="1">
              <a:spcBef>
                <a:spcPts val="600"/>
              </a:spcBef>
            </a:pPr>
            <a:r>
              <a:rPr lang="en-US" altLang="en-US" sz="2400" dirty="0" smtClean="0"/>
              <a:t>Manage routine preventive health issues with chronic diseases</a:t>
            </a:r>
          </a:p>
          <a:p>
            <a:pPr eaLnBrk="1" hangingPunct="1">
              <a:spcBef>
                <a:spcPts val="600"/>
              </a:spcBef>
            </a:pPr>
            <a:endParaRPr lang="en-US" altLang="en-US" sz="2400" dirty="0" smtClean="0"/>
          </a:p>
          <a:p>
            <a:pPr eaLnBrk="1" hangingPunct="1">
              <a:spcBef>
                <a:spcPts val="600"/>
              </a:spcBef>
            </a:pPr>
            <a:endParaRPr lang="en-US" altLang="en-US" sz="2400" dirty="0" smtClean="0"/>
          </a:p>
        </p:txBody>
      </p:sp>
    </p:spTree>
    <p:extLst>
      <p:ext uri="{BB962C8B-B14F-4D97-AF65-F5344CB8AC3E}">
        <p14:creationId xmlns:p14="http://schemas.microsoft.com/office/powerpoint/2010/main" xmlns="" val="16819468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76200"/>
            <a:ext cx="9601200" cy="1143000"/>
          </a:xfrm>
        </p:spPr>
        <p:txBody>
          <a:bodyPr>
            <a:noAutofit/>
          </a:bodyPr>
          <a:lstStyle/>
          <a:p>
            <a:r>
              <a:rPr lang="en-US" altLang="en-US" sz="3600" dirty="0" smtClean="0">
                <a:ln>
                  <a:solidFill>
                    <a:schemeClr val="accent6">
                      <a:lumMod val="50000"/>
                    </a:schemeClr>
                  </a:solidFill>
                </a:ln>
                <a:latin typeface="Tahoma" panose="020B0604030504040204" pitchFamily="34" charset="0"/>
              </a:rPr>
              <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Does the Patient Have a </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Case Manager?</a:t>
            </a:r>
          </a:p>
        </p:txBody>
      </p:sp>
      <p:sp>
        <p:nvSpPr>
          <p:cNvPr id="103427" name="Content Placeholder 2"/>
          <p:cNvSpPr>
            <a:spLocks noGrp="1"/>
          </p:cNvSpPr>
          <p:nvPr>
            <p:ph idx="1"/>
          </p:nvPr>
        </p:nvSpPr>
        <p:spPr>
          <a:xfrm>
            <a:off x="457200" y="2438400"/>
            <a:ext cx="8229600" cy="3429000"/>
          </a:xfrm>
        </p:spPr>
        <p:txBody>
          <a:bodyPr/>
          <a:lstStyle/>
          <a:p>
            <a:r>
              <a:rPr lang="en-US" altLang="en-US" sz="3200" dirty="0" smtClean="0"/>
              <a:t>The neurologist and other treatment team members need to ask MS patients whether they have a case manager</a:t>
            </a:r>
          </a:p>
        </p:txBody>
      </p:sp>
    </p:spTree>
    <p:extLst>
      <p:ext uri="{BB962C8B-B14F-4D97-AF65-F5344CB8AC3E}">
        <p14:creationId xmlns:p14="http://schemas.microsoft.com/office/powerpoint/2010/main" xmlns="" val="13894904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normAutofit fontScale="90000"/>
          </a:bodyPr>
          <a:lstStyle/>
          <a:p>
            <a:r>
              <a:rPr lang="en-US" altLang="en-US" dirty="0" smtClean="0">
                <a:ln>
                  <a:solidFill>
                    <a:schemeClr val="accent6">
                      <a:lumMod val="50000"/>
                    </a:schemeClr>
                  </a:solidFill>
                </a:ln>
                <a:latin typeface="Tahoma" panose="020B0604030504040204" pitchFamily="34" charset="0"/>
              </a:rPr>
              <a:t/>
            </a:r>
            <a:br>
              <a:rPr lang="en-US" altLang="en-US" dirty="0" smtClean="0">
                <a:ln>
                  <a:solidFill>
                    <a:schemeClr val="accent6">
                      <a:lumMod val="50000"/>
                    </a:schemeClr>
                  </a:solidFill>
                </a:ln>
                <a:latin typeface="Tahoma" panose="020B0604030504040204" pitchFamily="34" charset="0"/>
              </a:rPr>
            </a:br>
            <a:r>
              <a:rPr lang="en-US" altLang="en-US" dirty="0" smtClean="0">
                <a:ln>
                  <a:solidFill>
                    <a:schemeClr val="accent6">
                      <a:lumMod val="50000"/>
                    </a:schemeClr>
                  </a:solidFill>
                </a:ln>
                <a:latin typeface="Tahoma" panose="020B0604030504040204" pitchFamily="34" charset="0"/>
              </a:rPr>
              <a:t>Action Required</a:t>
            </a:r>
            <a:br>
              <a:rPr lang="en-US" altLang="en-US" dirty="0" smtClean="0">
                <a:ln>
                  <a:solidFill>
                    <a:schemeClr val="accent6">
                      <a:lumMod val="50000"/>
                    </a:schemeClr>
                  </a:solidFill>
                </a:ln>
                <a:latin typeface="Tahoma" panose="020B0604030504040204" pitchFamily="34" charset="0"/>
              </a:rPr>
            </a:br>
            <a:endParaRPr lang="en-US" altLang="en-US" dirty="0" smtClean="0">
              <a:ln>
                <a:solidFill>
                  <a:schemeClr val="accent6">
                    <a:lumMod val="50000"/>
                  </a:schemeClr>
                </a:solidFill>
              </a:ln>
              <a:latin typeface="Tahoma" panose="020B0604030504040204" pitchFamily="34" charset="0"/>
            </a:endParaRPr>
          </a:p>
        </p:txBody>
      </p:sp>
      <p:sp>
        <p:nvSpPr>
          <p:cNvPr id="104451" name="Content Placeholder 2"/>
          <p:cNvSpPr>
            <a:spLocks noGrp="1"/>
          </p:cNvSpPr>
          <p:nvPr>
            <p:ph idx="1"/>
          </p:nvPr>
        </p:nvSpPr>
        <p:spPr>
          <a:xfrm>
            <a:off x="457200" y="2027238"/>
            <a:ext cx="8229600" cy="4297362"/>
          </a:xfrm>
        </p:spPr>
        <p:txBody>
          <a:bodyPr/>
          <a:lstStyle/>
          <a:p>
            <a:r>
              <a:rPr lang="en-US" altLang="en-US" sz="3200" smtClean="0"/>
              <a:t>If the patient does not have a case manager, the neurologist/treatment team should suggest that patients check with their health plan to determine whether a case manager can be made available to them</a:t>
            </a:r>
          </a:p>
        </p:txBody>
      </p:sp>
    </p:spTree>
    <p:extLst>
      <p:ext uri="{BB962C8B-B14F-4D97-AF65-F5344CB8AC3E}">
        <p14:creationId xmlns:p14="http://schemas.microsoft.com/office/powerpoint/2010/main" xmlns="" val="8260988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 y="-76200"/>
            <a:ext cx="9202003" cy="1143000"/>
          </a:xfrm>
        </p:spPr>
        <p:txBody>
          <a:bodyPr>
            <a:normAutofit fontScale="90000"/>
          </a:bodyPr>
          <a:lstStyle/>
          <a:p>
            <a:r>
              <a:rPr lang="en-US" altLang="en-US" sz="4000" dirty="0" smtClean="0">
                <a:ln>
                  <a:solidFill>
                    <a:schemeClr val="accent6">
                      <a:lumMod val="50000"/>
                    </a:schemeClr>
                  </a:solidFill>
                </a:ln>
                <a:latin typeface="Tahoma" panose="020B0604030504040204" pitchFamily="34" charset="0"/>
              </a:rPr>
              <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Report Back to the PCP and </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Medical Home</a:t>
            </a:r>
          </a:p>
        </p:txBody>
      </p:sp>
      <p:sp>
        <p:nvSpPr>
          <p:cNvPr id="105475" name="Content Placeholder 2"/>
          <p:cNvSpPr>
            <a:spLocks noGrp="1"/>
          </p:cNvSpPr>
          <p:nvPr>
            <p:ph idx="1"/>
          </p:nvPr>
        </p:nvSpPr>
        <p:spPr>
          <a:xfrm>
            <a:off x="457200" y="1981201"/>
            <a:ext cx="8229600" cy="4144963"/>
          </a:xfrm>
        </p:spPr>
        <p:txBody>
          <a:bodyPr/>
          <a:lstStyle/>
          <a:p>
            <a:r>
              <a:rPr lang="en-US" altLang="en-US" sz="3200" smtClean="0"/>
              <a:t>There is a need for the neurologist/treatment team to communicate with the PCP about the MS patient’s status and potential red flags (ie, infection triggers MS relapse)</a:t>
            </a:r>
          </a:p>
          <a:p>
            <a:endParaRPr lang="en-US" altLang="en-US" sz="3200" smtClean="0"/>
          </a:p>
          <a:p>
            <a:endParaRPr lang="en-US" altLang="en-US" sz="3200" smtClean="0"/>
          </a:p>
          <a:p>
            <a:endParaRPr lang="en-US" altLang="en-US" sz="3200" smtClean="0"/>
          </a:p>
          <a:p>
            <a:pPr>
              <a:buFont typeface="Arial" charset="0"/>
              <a:buNone/>
            </a:pPr>
            <a:endParaRPr lang="en-US" altLang="en-US" sz="3200" smtClean="0"/>
          </a:p>
          <a:p>
            <a:endParaRPr lang="en-US" altLang="en-US" sz="3200" smtClean="0"/>
          </a:p>
        </p:txBody>
      </p:sp>
    </p:spTree>
    <p:extLst>
      <p:ext uri="{BB962C8B-B14F-4D97-AF65-F5344CB8AC3E}">
        <p14:creationId xmlns:p14="http://schemas.microsoft.com/office/powerpoint/2010/main" xmlns="" val="98226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sz="4000" dirty="0" smtClean="0">
                <a:ln>
                  <a:solidFill>
                    <a:srgbClr val="0A4A44"/>
                  </a:solidFill>
                </a:ln>
              </a:rPr>
              <a:t>Faculty Disclosure</a:t>
            </a:r>
          </a:p>
        </p:txBody>
      </p:sp>
      <p:sp>
        <p:nvSpPr>
          <p:cNvPr id="13315" name="Content Placeholder 2"/>
          <p:cNvSpPr>
            <a:spLocks noGrp="1"/>
          </p:cNvSpPr>
          <p:nvPr>
            <p:ph idx="1"/>
          </p:nvPr>
        </p:nvSpPr>
        <p:spPr>
          <a:xfrm>
            <a:off x="152400" y="1981200"/>
            <a:ext cx="8839200" cy="4419600"/>
          </a:xfrm>
        </p:spPr>
        <p:txBody>
          <a:bodyPr>
            <a:normAutofit fontScale="77500" lnSpcReduction="20000"/>
          </a:bodyPr>
          <a:lstStyle/>
          <a:p>
            <a:pPr>
              <a:buFont typeface="Arial" charset="0"/>
              <a:buNone/>
            </a:pPr>
            <a:r>
              <a:rPr lang="en-US" altLang="en-US" dirty="0" smtClean="0"/>
              <a:t>	</a:t>
            </a:r>
            <a:r>
              <a:rPr lang="en-US" altLang="en-US" b="1" dirty="0">
                <a:solidFill>
                  <a:schemeClr val="accent6">
                    <a:lumMod val="75000"/>
                  </a:schemeClr>
                </a:solidFill>
              </a:rPr>
              <a:t>Patricia Coyle, </a:t>
            </a:r>
            <a:r>
              <a:rPr lang="en-US" altLang="en-US" b="1" dirty="0" smtClean="0">
                <a:solidFill>
                  <a:schemeClr val="accent6">
                    <a:lumMod val="75000"/>
                  </a:schemeClr>
                </a:solidFill>
              </a:rPr>
              <a:t>MD,</a:t>
            </a:r>
            <a:r>
              <a:rPr lang="en-US" b="1" dirty="0" smtClean="0">
                <a:solidFill>
                  <a:schemeClr val="accent6">
                    <a:lumMod val="75000"/>
                  </a:schemeClr>
                </a:solidFill>
              </a:rPr>
              <a:t> FAAN, FANA</a:t>
            </a:r>
            <a:r>
              <a:rPr lang="en-US" altLang="en-US" b="1" dirty="0" smtClean="0">
                <a:solidFill>
                  <a:schemeClr val="accent6">
                    <a:lumMod val="75000"/>
                  </a:schemeClr>
                </a:solidFill>
              </a:rPr>
              <a:t> </a:t>
            </a:r>
            <a:r>
              <a:rPr lang="en-US" altLang="en-US" dirty="0"/>
              <a:t>is a Consultant for Accordant, </a:t>
            </a:r>
            <a:r>
              <a:rPr lang="en-US" altLang="en-US" dirty="0" err="1"/>
              <a:t>Acorda</a:t>
            </a:r>
            <a:r>
              <a:rPr lang="en-US" altLang="en-US" dirty="0"/>
              <a:t>, Bayer, </a:t>
            </a:r>
            <a:r>
              <a:rPr lang="en-US" altLang="en-US" dirty="0" err="1"/>
              <a:t>Biogen</a:t>
            </a:r>
            <a:r>
              <a:rPr lang="en-US" altLang="en-US" dirty="0"/>
              <a:t>, Genentech/Roche, Genzyme/Sanofi, </a:t>
            </a:r>
            <a:r>
              <a:rPr lang="en-US" altLang="en-US" dirty="0" err="1"/>
              <a:t>Mylan</a:t>
            </a:r>
            <a:r>
              <a:rPr lang="en-US" altLang="en-US" dirty="0"/>
              <a:t>, Novartis, </a:t>
            </a:r>
            <a:r>
              <a:rPr lang="en-US" altLang="en-US" dirty="0" err="1"/>
              <a:t>Serono</a:t>
            </a:r>
            <a:r>
              <a:rPr lang="en-US" altLang="en-US" dirty="0"/>
              <a:t>, and </a:t>
            </a:r>
            <a:r>
              <a:rPr lang="en-US" altLang="en-US" dirty="0" err="1"/>
              <a:t>Teva</a:t>
            </a:r>
            <a:r>
              <a:rPr lang="en-US" altLang="en-US" dirty="0"/>
              <a:t>.  She also received Research Grants for </a:t>
            </a:r>
            <a:r>
              <a:rPr lang="en-US" altLang="en-US" dirty="0" err="1"/>
              <a:t>Actelion</a:t>
            </a:r>
            <a:r>
              <a:rPr lang="en-US" altLang="en-US" dirty="0"/>
              <a:t>, Genzyme/Sanofi, Novartis, and </a:t>
            </a:r>
            <a:r>
              <a:rPr lang="en-US" altLang="en-US" dirty="0" err="1"/>
              <a:t>Opex</a:t>
            </a:r>
            <a:r>
              <a:rPr lang="en-US" altLang="en-US" dirty="0"/>
              <a:t>. She does not intend to discuss any non-FDA-approved investigational use of </a:t>
            </a:r>
            <a:r>
              <a:rPr lang="en-US" altLang="en-US" dirty="0" smtClean="0"/>
              <a:t>any </a:t>
            </a:r>
            <a:r>
              <a:rPr lang="en-US" altLang="en-US" dirty="0"/>
              <a:t>products/devices. </a:t>
            </a:r>
          </a:p>
          <a:p>
            <a:pPr>
              <a:buNone/>
            </a:pPr>
            <a:r>
              <a:rPr lang="en-US" altLang="en-US" dirty="0"/>
              <a:t>	</a:t>
            </a:r>
            <a:endParaRPr lang="en-US" altLang="en-US" dirty="0" smtClean="0"/>
          </a:p>
          <a:p>
            <a:pPr>
              <a:buNone/>
            </a:pPr>
            <a:r>
              <a:rPr lang="en-US" b="1" dirty="0">
                <a:solidFill>
                  <a:schemeClr val="accent6">
                    <a:lumMod val="75000"/>
                  </a:schemeClr>
                </a:solidFill>
              </a:rPr>
              <a:t>	</a:t>
            </a:r>
            <a:r>
              <a:rPr lang="en-US" b="1" dirty="0" smtClean="0">
                <a:solidFill>
                  <a:schemeClr val="accent6">
                    <a:lumMod val="75000"/>
                  </a:schemeClr>
                </a:solidFill>
              </a:rPr>
              <a:t>Amber</a:t>
            </a:r>
            <a:r>
              <a:rPr lang="en-US" b="1" dirty="0" smtClean="0">
                <a:solidFill>
                  <a:schemeClr val="accent6">
                    <a:lumMod val="75000"/>
                  </a:schemeClr>
                </a:solidFill>
              </a:rPr>
              <a:t> </a:t>
            </a:r>
            <a:r>
              <a:rPr lang="en-US" b="1" dirty="0" smtClean="0">
                <a:solidFill>
                  <a:schemeClr val="accent6">
                    <a:lumMod val="75000"/>
                  </a:schemeClr>
                </a:solidFill>
              </a:rPr>
              <a:t>Casteel,</a:t>
            </a:r>
            <a:r>
              <a:rPr lang="en-US" b="1" dirty="0" smtClean="0">
                <a:solidFill>
                  <a:schemeClr val="accent6">
                    <a:lumMod val="75000"/>
                  </a:schemeClr>
                </a:solidFill>
              </a:rPr>
              <a:t> RN, </a:t>
            </a:r>
            <a:r>
              <a:rPr lang="en-US" b="1" dirty="0" smtClean="0">
                <a:solidFill>
                  <a:schemeClr val="accent6">
                    <a:lumMod val="75000"/>
                  </a:schemeClr>
                </a:solidFill>
              </a:rPr>
              <a:t>CCM </a:t>
            </a:r>
            <a:r>
              <a:rPr lang="en-US" dirty="0" smtClean="0"/>
              <a:t>has </a:t>
            </a:r>
            <a:r>
              <a:rPr lang="en-US" dirty="0"/>
              <a:t>nothing to disclose. </a:t>
            </a:r>
            <a:r>
              <a:rPr lang="en-US" dirty="0" smtClean="0"/>
              <a:t>She </a:t>
            </a:r>
            <a:r>
              <a:rPr lang="en-US" dirty="0"/>
              <a:t>does not intend to discuss any non-FDA-approved or investigational use of any products/devices</a:t>
            </a:r>
            <a:r>
              <a:rPr lang="en-US" dirty="0" smtClean="0"/>
              <a:t>.</a:t>
            </a:r>
            <a:endParaRPr lang="en-US" b="1" dirty="0">
              <a:solidFill>
                <a:schemeClr val="accent6">
                  <a:lumMod val="75000"/>
                </a:schemeClr>
              </a:solidFill>
            </a:endParaRPr>
          </a:p>
          <a:p>
            <a:pPr>
              <a:buFont typeface="Arial" charset="0"/>
              <a:buNone/>
            </a:pPr>
            <a:endParaRPr lang="en-US" altLang="en-US" dirty="0"/>
          </a:p>
          <a:p>
            <a:pPr>
              <a:buFont typeface="Arial" charset="0"/>
              <a:buNone/>
            </a:pPr>
            <a:r>
              <a:rPr lang="en-US" altLang="en-US" dirty="0"/>
              <a:t>	</a:t>
            </a:r>
          </a:p>
        </p:txBody>
      </p:sp>
    </p:spTree>
    <p:extLst>
      <p:ext uri="{BB962C8B-B14F-4D97-AF65-F5344CB8AC3E}">
        <p14:creationId xmlns:p14="http://schemas.microsoft.com/office/powerpoint/2010/main" xmlns="" val="34603549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r>
              <a:rPr lang="en-US" altLang="en-US" sz="4000" dirty="0" smtClean="0">
                <a:ln>
                  <a:solidFill>
                    <a:schemeClr val="accent6">
                      <a:lumMod val="50000"/>
                    </a:schemeClr>
                  </a:solidFill>
                </a:ln>
                <a:latin typeface="Tahoma" panose="020B0604030504040204" pitchFamily="34" charset="0"/>
              </a:rPr>
              <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Action Required</a:t>
            </a:r>
            <a:br>
              <a:rPr lang="en-US" altLang="en-US" sz="4000" dirty="0" smtClean="0">
                <a:ln>
                  <a:solidFill>
                    <a:schemeClr val="accent6">
                      <a:lumMod val="50000"/>
                    </a:schemeClr>
                  </a:solidFill>
                </a:ln>
                <a:latin typeface="Tahoma" panose="020B0604030504040204" pitchFamily="34" charset="0"/>
              </a:rPr>
            </a:br>
            <a:endParaRPr lang="en-US" altLang="en-US" sz="4000" dirty="0" smtClean="0">
              <a:ln>
                <a:solidFill>
                  <a:schemeClr val="accent6">
                    <a:lumMod val="50000"/>
                  </a:schemeClr>
                </a:solidFill>
              </a:ln>
              <a:latin typeface="Tahoma" panose="020B0604030504040204" pitchFamily="34" charset="0"/>
            </a:endParaRPr>
          </a:p>
        </p:txBody>
      </p:sp>
      <p:sp>
        <p:nvSpPr>
          <p:cNvPr id="106499" name="Content Placeholder 2"/>
          <p:cNvSpPr>
            <a:spLocks noGrp="1"/>
          </p:cNvSpPr>
          <p:nvPr>
            <p:ph idx="1"/>
          </p:nvPr>
        </p:nvSpPr>
        <p:spPr>
          <a:xfrm>
            <a:off x="457200" y="1722438"/>
            <a:ext cx="8229600" cy="4525962"/>
          </a:xfrm>
        </p:spPr>
        <p:txBody>
          <a:bodyPr>
            <a:normAutofit lnSpcReduction="10000"/>
          </a:bodyPr>
          <a:lstStyle/>
          <a:p>
            <a:pPr>
              <a:spcBef>
                <a:spcPts val="1200"/>
              </a:spcBef>
              <a:spcAft>
                <a:spcPts val="1200"/>
              </a:spcAft>
            </a:pPr>
            <a:r>
              <a:rPr lang="en-US" altLang="en-US" sz="3200" smtClean="0"/>
              <a:t>Generate best practices for how to communicate back to the primary care physician and/or medical home</a:t>
            </a:r>
          </a:p>
          <a:p>
            <a:pPr lvl="1">
              <a:spcBef>
                <a:spcPts val="1200"/>
              </a:spcBef>
              <a:spcAft>
                <a:spcPts val="1200"/>
              </a:spcAft>
            </a:pPr>
            <a:r>
              <a:rPr lang="en-US" altLang="en-US" sz="2800" smtClean="0"/>
              <a:t>Use a template letter and customize it with key patient information;  send it electronically to the PCP</a:t>
            </a:r>
          </a:p>
          <a:p>
            <a:pPr lvl="1">
              <a:spcBef>
                <a:spcPts val="1200"/>
              </a:spcBef>
              <a:spcAft>
                <a:spcPts val="1200"/>
              </a:spcAft>
            </a:pPr>
            <a:r>
              <a:rPr lang="en-US" altLang="en-US" sz="2800" smtClean="0"/>
              <a:t>Each venue can develop their own customized tool, ie, form letter or electronic tool, to link/enhance communication</a:t>
            </a:r>
          </a:p>
          <a:p>
            <a:pPr>
              <a:spcBef>
                <a:spcPts val="1200"/>
              </a:spcBef>
              <a:spcAft>
                <a:spcPts val="1200"/>
              </a:spcAft>
              <a:buFont typeface="Arial" charset="0"/>
              <a:buNone/>
            </a:pPr>
            <a:endParaRPr lang="en-US" altLang="en-US" smtClean="0">
              <a:solidFill>
                <a:srgbClr val="00B0F0"/>
              </a:solidFill>
            </a:endParaRPr>
          </a:p>
          <a:p>
            <a:pPr>
              <a:spcBef>
                <a:spcPts val="1200"/>
              </a:spcBef>
              <a:spcAft>
                <a:spcPts val="1200"/>
              </a:spcAft>
              <a:buFont typeface="Arial" charset="0"/>
              <a:buNone/>
            </a:pPr>
            <a:endParaRPr lang="en-US" altLang="en-US" smtClean="0">
              <a:solidFill>
                <a:srgbClr val="00B0F0"/>
              </a:solidFill>
            </a:endParaRPr>
          </a:p>
          <a:p>
            <a:pPr>
              <a:spcBef>
                <a:spcPts val="1200"/>
              </a:spcBef>
              <a:spcAft>
                <a:spcPts val="1200"/>
              </a:spcAft>
              <a:buFont typeface="Arial" charset="0"/>
              <a:buNone/>
            </a:pPr>
            <a:endParaRPr lang="en-US" altLang="en-US" smtClean="0">
              <a:solidFill>
                <a:srgbClr val="00B0F0"/>
              </a:solidFill>
            </a:endParaRPr>
          </a:p>
          <a:p>
            <a:pPr>
              <a:spcBef>
                <a:spcPts val="1200"/>
              </a:spcBef>
              <a:spcAft>
                <a:spcPts val="1200"/>
              </a:spcAft>
            </a:pPr>
            <a:endParaRPr lang="en-US" altLang="en-US" sz="3200" smtClean="0">
              <a:solidFill>
                <a:srgbClr val="00B0F0"/>
              </a:solidFill>
            </a:endParaRPr>
          </a:p>
        </p:txBody>
      </p:sp>
    </p:spTree>
    <p:extLst>
      <p:ext uri="{BB962C8B-B14F-4D97-AF65-F5344CB8AC3E}">
        <p14:creationId xmlns:p14="http://schemas.microsoft.com/office/powerpoint/2010/main" xmlns="" val="4408495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pPr eaLnBrk="1" hangingPunct="1"/>
            <a:r>
              <a:rPr lang="en-US" altLang="en-US" sz="4000" dirty="0" smtClean="0">
                <a:ln>
                  <a:solidFill>
                    <a:schemeClr val="accent6">
                      <a:lumMod val="50000"/>
                    </a:schemeClr>
                  </a:solidFill>
                </a:ln>
                <a:latin typeface="Tahoma" panose="020B0604030504040204" pitchFamily="34" charset="0"/>
              </a:rPr>
              <a:t>Things Individuals</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Can Do for Themselves!</a:t>
            </a:r>
          </a:p>
        </p:txBody>
      </p:sp>
      <p:sp>
        <p:nvSpPr>
          <p:cNvPr id="102403" name="Content Placeholder 2"/>
          <p:cNvSpPr>
            <a:spLocks noGrp="1"/>
          </p:cNvSpPr>
          <p:nvPr>
            <p:ph idx="1"/>
          </p:nvPr>
        </p:nvSpPr>
        <p:spPr>
          <a:xfrm>
            <a:off x="457200" y="1722437"/>
            <a:ext cx="8229600" cy="4525963"/>
          </a:xfrm>
        </p:spPr>
        <p:txBody>
          <a:bodyPr>
            <a:normAutofit lnSpcReduction="10000"/>
          </a:bodyPr>
          <a:lstStyle/>
          <a:p>
            <a:pPr eaLnBrk="1" hangingPunct="1">
              <a:defRPr/>
            </a:pPr>
            <a:r>
              <a:rPr lang="en-US" sz="2400" dirty="0" smtClean="0"/>
              <a:t>Ask questions</a:t>
            </a:r>
          </a:p>
          <a:p>
            <a:pPr eaLnBrk="1" hangingPunct="1">
              <a:defRPr/>
            </a:pPr>
            <a:r>
              <a:rPr lang="en-US" sz="2400" dirty="0" smtClean="0">
                <a:solidFill>
                  <a:schemeClr val="bg1">
                    <a:lumMod val="95000"/>
                  </a:schemeClr>
                </a:solidFill>
              </a:rPr>
              <a:t>Know when to contact the physician/how to best communicate with the physician</a:t>
            </a:r>
          </a:p>
          <a:p>
            <a:pPr eaLnBrk="1" hangingPunct="1">
              <a:defRPr/>
            </a:pPr>
            <a:r>
              <a:rPr lang="en-US" sz="2400" dirty="0" smtClean="0"/>
              <a:t>Get plenty of rest</a:t>
            </a:r>
          </a:p>
          <a:p>
            <a:pPr eaLnBrk="1" hangingPunct="1">
              <a:defRPr/>
            </a:pPr>
            <a:r>
              <a:rPr lang="en-US" sz="2400" dirty="0" smtClean="0"/>
              <a:t>Exercise, as condition allows</a:t>
            </a:r>
          </a:p>
          <a:p>
            <a:pPr eaLnBrk="1" hangingPunct="1">
              <a:defRPr/>
            </a:pPr>
            <a:r>
              <a:rPr lang="en-US" sz="2400" dirty="0" smtClean="0"/>
              <a:t>Cool down</a:t>
            </a:r>
          </a:p>
          <a:p>
            <a:pPr eaLnBrk="1" hangingPunct="1">
              <a:defRPr/>
            </a:pPr>
            <a:r>
              <a:rPr lang="en-US" sz="2400" dirty="0" smtClean="0"/>
              <a:t>Eat a balanced diet</a:t>
            </a:r>
          </a:p>
          <a:p>
            <a:pPr eaLnBrk="1" hangingPunct="1">
              <a:defRPr/>
            </a:pPr>
            <a:r>
              <a:rPr lang="en-US" sz="2400" dirty="0" smtClean="0"/>
              <a:t>Remove stress</a:t>
            </a:r>
          </a:p>
          <a:p>
            <a:pPr eaLnBrk="1" hangingPunct="1">
              <a:defRPr/>
            </a:pPr>
            <a:r>
              <a:rPr lang="en-US" sz="2400" dirty="0" smtClean="0"/>
              <a:t>Maintain a normal daily lifestyle as much as possible</a:t>
            </a:r>
          </a:p>
          <a:p>
            <a:pPr eaLnBrk="1" hangingPunct="1">
              <a:defRPr/>
            </a:pPr>
            <a:r>
              <a:rPr lang="en-US" sz="2400" dirty="0" smtClean="0"/>
              <a:t>Stay connected</a:t>
            </a:r>
          </a:p>
          <a:p>
            <a:pPr eaLnBrk="1" hangingPunct="1">
              <a:defRPr/>
            </a:pPr>
            <a:r>
              <a:rPr lang="en-US" sz="2400" dirty="0" smtClean="0"/>
              <a:t>Enjoy life, pursue hobbies</a:t>
            </a:r>
          </a:p>
          <a:p>
            <a:pPr lvl="1" eaLnBrk="1" hangingPunct="1">
              <a:defRPr/>
            </a:pPr>
            <a:endParaRPr lang="en-US" dirty="0" smtClean="0"/>
          </a:p>
        </p:txBody>
      </p:sp>
    </p:spTree>
    <p:extLst>
      <p:ext uri="{BB962C8B-B14F-4D97-AF65-F5344CB8AC3E}">
        <p14:creationId xmlns:p14="http://schemas.microsoft.com/office/powerpoint/2010/main" xmlns="" val="563542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152400"/>
            <a:ext cx="9144000" cy="1143000"/>
          </a:xfrm>
        </p:spPr>
        <p:txBody>
          <a:bodyPr>
            <a:noAutofit/>
          </a:bodyPr>
          <a:lstStyle/>
          <a:p>
            <a:pPr eaLnBrk="1" hangingPunct="1"/>
            <a:r>
              <a:rPr lang="en-US" altLang="en-US" sz="4000" dirty="0" smtClean="0">
                <a:ln>
                  <a:solidFill>
                    <a:schemeClr val="accent6">
                      <a:lumMod val="50000"/>
                    </a:schemeClr>
                  </a:solidFill>
                </a:ln>
                <a:latin typeface="Tahoma" panose="020B0604030504040204" pitchFamily="34" charset="0"/>
              </a:rPr>
              <a:t>The Case Manager: </a:t>
            </a:r>
            <a:br>
              <a:rPr lang="en-US" altLang="en-US" sz="4000" dirty="0" smtClean="0">
                <a:ln>
                  <a:solidFill>
                    <a:schemeClr val="accent6">
                      <a:lumMod val="50000"/>
                    </a:schemeClr>
                  </a:solidFill>
                </a:ln>
                <a:latin typeface="Tahoma" panose="020B0604030504040204" pitchFamily="34" charset="0"/>
              </a:rPr>
            </a:br>
            <a:r>
              <a:rPr lang="en-US" altLang="en-US" sz="2800" dirty="0" smtClean="0">
                <a:ln>
                  <a:solidFill>
                    <a:schemeClr val="accent6">
                      <a:lumMod val="50000"/>
                    </a:schemeClr>
                  </a:solidFill>
                </a:ln>
                <a:latin typeface="Tahoma" panose="020B0604030504040204" pitchFamily="34" charset="0"/>
              </a:rPr>
              <a:t>A Valuable Asset to Patients, </a:t>
            </a:r>
            <a:br>
              <a:rPr lang="en-US" altLang="en-US" sz="2800" dirty="0" smtClean="0">
                <a:ln>
                  <a:solidFill>
                    <a:schemeClr val="accent6">
                      <a:lumMod val="50000"/>
                    </a:schemeClr>
                  </a:solidFill>
                </a:ln>
                <a:latin typeface="Tahoma" panose="020B0604030504040204" pitchFamily="34" charset="0"/>
              </a:rPr>
            </a:br>
            <a:r>
              <a:rPr lang="en-US" altLang="en-US" sz="2800" dirty="0" smtClean="0">
                <a:ln>
                  <a:solidFill>
                    <a:schemeClr val="accent6">
                      <a:lumMod val="50000"/>
                    </a:schemeClr>
                  </a:solidFill>
                </a:ln>
                <a:latin typeface="Tahoma" panose="020B0604030504040204" pitchFamily="34" charset="0"/>
              </a:rPr>
              <a:t>Caregivers &amp; the Treatment Team</a:t>
            </a:r>
          </a:p>
        </p:txBody>
      </p:sp>
      <p:sp>
        <p:nvSpPr>
          <p:cNvPr id="108547" name="Content Placeholder 2"/>
          <p:cNvSpPr>
            <a:spLocks noGrp="1"/>
          </p:cNvSpPr>
          <p:nvPr>
            <p:ph idx="1"/>
          </p:nvPr>
        </p:nvSpPr>
        <p:spPr>
          <a:xfrm>
            <a:off x="389467" y="2027238"/>
            <a:ext cx="8178800" cy="4525962"/>
          </a:xfrm>
        </p:spPr>
        <p:txBody>
          <a:bodyPr/>
          <a:lstStyle/>
          <a:p>
            <a:pPr eaLnBrk="1" hangingPunct="1">
              <a:lnSpc>
                <a:spcPct val="90000"/>
              </a:lnSpc>
              <a:spcAft>
                <a:spcPts val="600"/>
              </a:spcAft>
            </a:pPr>
            <a:r>
              <a:rPr lang="en-US" altLang="en-US" sz="2400" dirty="0" smtClean="0"/>
              <a:t>Identify and address issues affecting access to care and any barriers to treatment adherence</a:t>
            </a:r>
          </a:p>
          <a:p>
            <a:pPr eaLnBrk="1" hangingPunct="1">
              <a:lnSpc>
                <a:spcPct val="90000"/>
              </a:lnSpc>
              <a:spcAft>
                <a:spcPts val="600"/>
              </a:spcAft>
            </a:pPr>
            <a:r>
              <a:rPr lang="en-US" altLang="en-US" sz="2400" dirty="0" smtClean="0"/>
              <a:t>Integrate a holistic approach</a:t>
            </a:r>
          </a:p>
          <a:p>
            <a:pPr eaLnBrk="1" hangingPunct="1">
              <a:lnSpc>
                <a:spcPct val="90000"/>
              </a:lnSpc>
              <a:spcAft>
                <a:spcPts val="600"/>
              </a:spcAft>
            </a:pPr>
            <a:r>
              <a:rPr lang="en-US" altLang="en-US" sz="2400" dirty="0" smtClean="0"/>
              <a:t>Include strategies to enhance health and wellness</a:t>
            </a:r>
          </a:p>
          <a:p>
            <a:pPr eaLnBrk="1" hangingPunct="1">
              <a:lnSpc>
                <a:spcPct val="90000"/>
              </a:lnSpc>
              <a:spcAft>
                <a:spcPts val="600"/>
              </a:spcAft>
            </a:pPr>
            <a:r>
              <a:rPr lang="en-US" altLang="en-US" sz="2400" dirty="0" smtClean="0"/>
              <a:t>Address emotional, social, and vocational challenges</a:t>
            </a:r>
          </a:p>
          <a:p>
            <a:pPr eaLnBrk="1" hangingPunct="1">
              <a:lnSpc>
                <a:spcPct val="90000"/>
              </a:lnSpc>
              <a:spcAft>
                <a:spcPts val="600"/>
              </a:spcAft>
            </a:pPr>
            <a:r>
              <a:rPr lang="en-US" altLang="en-US" sz="2400" dirty="0" smtClean="0"/>
              <a:t>Maximize productivity and independence</a:t>
            </a:r>
          </a:p>
          <a:p>
            <a:pPr eaLnBrk="1" hangingPunct="1">
              <a:lnSpc>
                <a:spcPct val="90000"/>
              </a:lnSpc>
              <a:spcAft>
                <a:spcPts val="600"/>
              </a:spcAft>
            </a:pPr>
            <a:r>
              <a:rPr lang="en-US" altLang="en-US" sz="2400" dirty="0" smtClean="0"/>
              <a:t>Outline approaches for coping with cognitive function</a:t>
            </a:r>
          </a:p>
          <a:p>
            <a:pPr eaLnBrk="1" hangingPunct="1">
              <a:lnSpc>
                <a:spcPct val="90000"/>
              </a:lnSpc>
              <a:spcAft>
                <a:spcPts val="600"/>
              </a:spcAft>
            </a:pPr>
            <a:r>
              <a:rPr lang="en-US" altLang="en-US" sz="2400" dirty="0" smtClean="0"/>
              <a:t>Recommend stress support for the patient and the caregiver</a:t>
            </a:r>
          </a:p>
          <a:p>
            <a:pPr eaLnBrk="1" hangingPunct="1">
              <a:lnSpc>
                <a:spcPct val="90000"/>
              </a:lnSpc>
              <a:spcAft>
                <a:spcPts val="600"/>
              </a:spcAft>
            </a:pPr>
            <a:r>
              <a:rPr lang="en-US" altLang="en-US" sz="2400" dirty="0" smtClean="0"/>
              <a:t>Refer to support group, website, internet, research studies</a:t>
            </a:r>
          </a:p>
        </p:txBody>
      </p:sp>
    </p:spTree>
    <p:extLst>
      <p:ext uri="{BB962C8B-B14F-4D97-AF65-F5344CB8AC3E}">
        <p14:creationId xmlns:p14="http://schemas.microsoft.com/office/powerpoint/2010/main" xmlns="" val="4056939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72534" y="304800"/>
            <a:ext cx="8195733" cy="990600"/>
          </a:xfrm>
        </p:spPr>
        <p:txBody>
          <a:bodyPr>
            <a:normAutofit/>
          </a:bodyPr>
          <a:lstStyle/>
          <a:p>
            <a:r>
              <a:rPr lang="en-US" altLang="en-US" sz="3600" dirty="0" smtClean="0">
                <a:ln>
                  <a:solidFill>
                    <a:schemeClr val="accent6">
                      <a:lumMod val="50000"/>
                    </a:schemeClr>
                  </a:solidFill>
                </a:ln>
                <a:latin typeface="Tahoma" panose="020B0604030504040204" pitchFamily="34" charset="0"/>
              </a:rPr>
              <a:t>Support the Caregiver</a:t>
            </a:r>
          </a:p>
        </p:txBody>
      </p:sp>
      <p:sp>
        <p:nvSpPr>
          <p:cNvPr id="109571" name="Content Placeholder 2"/>
          <p:cNvSpPr>
            <a:spLocks noGrp="1"/>
          </p:cNvSpPr>
          <p:nvPr>
            <p:ph idx="1"/>
          </p:nvPr>
        </p:nvSpPr>
        <p:spPr>
          <a:xfrm>
            <a:off x="152400" y="1798637"/>
            <a:ext cx="8915400" cy="4373563"/>
          </a:xfrm>
        </p:spPr>
        <p:txBody>
          <a:bodyPr>
            <a:normAutofit/>
          </a:bodyPr>
          <a:lstStyle/>
          <a:p>
            <a:pPr>
              <a:spcAft>
                <a:spcPts val="1200"/>
              </a:spcAft>
            </a:pPr>
            <a:r>
              <a:rPr lang="en-US" altLang="en-US" sz="3200" dirty="0" smtClean="0"/>
              <a:t>Equip the caregiver with the knowledge/resources so they are as invested as the MS patient</a:t>
            </a:r>
          </a:p>
          <a:p>
            <a:pPr lvl="1">
              <a:spcAft>
                <a:spcPts val="1200"/>
              </a:spcAft>
            </a:pPr>
            <a:r>
              <a:rPr lang="en-US" altLang="en-US" sz="2800" dirty="0" smtClean="0"/>
              <a:t>They should be as knowledgeable as the patient</a:t>
            </a:r>
          </a:p>
          <a:p>
            <a:pPr>
              <a:spcAft>
                <a:spcPts val="1200"/>
              </a:spcAft>
            </a:pPr>
            <a:r>
              <a:rPr lang="en-US" altLang="en-US" sz="3200" dirty="0" smtClean="0"/>
              <a:t>Check in on the caregiver’s health and well-being</a:t>
            </a:r>
          </a:p>
          <a:p>
            <a:pPr lvl="1">
              <a:spcAft>
                <a:spcPts val="1200"/>
              </a:spcAft>
            </a:pPr>
            <a:r>
              <a:rPr lang="en-US" altLang="en-US" sz="2800" dirty="0" smtClean="0"/>
              <a:t>Caregivers often suffer from fatigue, depression, and  other health issues  </a:t>
            </a:r>
          </a:p>
          <a:p>
            <a:pPr lvl="1">
              <a:spcAft>
                <a:spcPts val="1200"/>
              </a:spcAft>
              <a:buFont typeface="Arial" charset="0"/>
              <a:buNone/>
            </a:pPr>
            <a:endParaRPr lang="en-US" altLang="en-US" sz="2800" dirty="0" smtClean="0"/>
          </a:p>
        </p:txBody>
      </p:sp>
    </p:spTree>
    <p:extLst>
      <p:ext uri="{BB962C8B-B14F-4D97-AF65-F5344CB8AC3E}">
        <p14:creationId xmlns:p14="http://schemas.microsoft.com/office/powerpoint/2010/main" xmlns="" val="29731680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normAutofit fontScale="90000"/>
          </a:bodyPr>
          <a:lstStyle/>
          <a:p>
            <a:r>
              <a:rPr lang="en-US" altLang="en-US" sz="4000" dirty="0" smtClean="0">
                <a:ln>
                  <a:solidFill>
                    <a:schemeClr val="accent6">
                      <a:lumMod val="50000"/>
                    </a:schemeClr>
                  </a:solidFill>
                </a:ln>
                <a:latin typeface="Tahoma" panose="020B0604030504040204" pitchFamily="34" charset="0"/>
              </a:rPr>
              <a:t/>
            </a:r>
            <a:br>
              <a:rPr lang="en-US" altLang="en-US" sz="4000" dirty="0" smtClean="0">
                <a:ln>
                  <a:solidFill>
                    <a:schemeClr val="accent6">
                      <a:lumMod val="50000"/>
                    </a:schemeClr>
                  </a:solidFill>
                </a:ln>
                <a:latin typeface="Tahoma" panose="020B0604030504040204" pitchFamily="34" charset="0"/>
              </a:rPr>
            </a:br>
            <a:r>
              <a:rPr lang="en-US" altLang="en-US" sz="4000" dirty="0" smtClean="0">
                <a:ln>
                  <a:solidFill>
                    <a:schemeClr val="accent6">
                      <a:lumMod val="50000"/>
                    </a:schemeClr>
                  </a:solidFill>
                </a:ln>
                <a:latin typeface="Tahoma" panose="020B0604030504040204" pitchFamily="34" charset="0"/>
              </a:rPr>
              <a:t>Action Required</a:t>
            </a:r>
            <a:br>
              <a:rPr lang="en-US" altLang="en-US" sz="4000" dirty="0" smtClean="0">
                <a:ln>
                  <a:solidFill>
                    <a:schemeClr val="accent6">
                      <a:lumMod val="50000"/>
                    </a:schemeClr>
                  </a:solidFill>
                </a:ln>
                <a:latin typeface="Tahoma" panose="020B0604030504040204" pitchFamily="34" charset="0"/>
              </a:rPr>
            </a:br>
            <a:endParaRPr lang="en-US" altLang="en-US" sz="4000" dirty="0" smtClean="0">
              <a:ln>
                <a:solidFill>
                  <a:schemeClr val="accent6">
                    <a:lumMod val="50000"/>
                  </a:schemeClr>
                </a:solidFill>
              </a:ln>
              <a:latin typeface="Tahoma" panose="020B0604030504040204" pitchFamily="34" charset="0"/>
            </a:endParaRPr>
          </a:p>
        </p:txBody>
      </p:sp>
      <p:sp>
        <p:nvSpPr>
          <p:cNvPr id="110595" name="Content Placeholder 2"/>
          <p:cNvSpPr>
            <a:spLocks noGrp="1"/>
          </p:cNvSpPr>
          <p:nvPr>
            <p:ph idx="1"/>
          </p:nvPr>
        </p:nvSpPr>
        <p:spPr/>
        <p:txBody>
          <a:bodyPr>
            <a:noAutofit/>
          </a:bodyPr>
          <a:lstStyle/>
          <a:p>
            <a:pPr>
              <a:lnSpc>
                <a:spcPct val="90000"/>
              </a:lnSpc>
              <a:spcBef>
                <a:spcPts val="0"/>
              </a:spcBef>
              <a:spcAft>
                <a:spcPts val="600"/>
              </a:spcAft>
            </a:pPr>
            <a:r>
              <a:rPr lang="en-US" altLang="en-US" sz="2800" dirty="0" smtClean="0"/>
              <a:t>Educate the caregiver</a:t>
            </a:r>
          </a:p>
          <a:p>
            <a:pPr lvl="1">
              <a:lnSpc>
                <a:spcPct val="90000"/>
              </a:lnSpc>
              <a:spcBef>
                <a:spcPts val="0"/>
              </a:spcBef>
              <a:spcAft>
                <a:spcPts val="600"/>
              </a:spcAft>
            </a:pPr>
            <a:r>
              <a:rPr lang="en-US" altLang="en-US" sz="2400" dirty="0" smtClean="0"/>
              <a:t>Involve the case manager to help with education/motivational interviewing</a:t>
            </a:r>
          </a:p>
          <a:p>
            <a:pPr lvl="1">
              <a:lnSpc>
                <a:spcPct val="90000"/>
              </a:lnSpc>
              <a:spcBef>
                <a:spcPts val="0"/>
              </a:spcBef>
              <a:spcAft>
                <a:spcPts val="600"/>
              </a:spcAft>
            </a:pPr>
            <a:r>
              <a:rPr lang="en-US" altLang="en-US" sz="2400" dirty="0" smtClean="0"/>
              <a:t>Identify whether the caregiver’s health, work, education, routine activities are affected</a:t>
            </a:r>
          </a:p>
          <a:p>
            <a:pPr lvl="1">
              <a:lnSpc>
                <a:spcPct val="90000"/>
              </a:lnSpc>
              <a:spcBef>
                <a:spcPts val="0"/>
              </a:spcBef>
              <a:spcAft>
                <a:spcPts val="600"/>
              </a:spcAft>
            </a:pPr>
            <a:r>
              <a:rPr lang="en-US" altLang="en-US" sz="2400" dirty="0" smtClean="0"/>
              <a:t>Develop/offer MS Caregiver workshops at MS Centers, community neurologist office  (similar to diabetes workshops held by diabetes educators)</a:t>
            </a:r>
          </a:p>
          <a:p>
            <a:pPr>
              <a:lnSpc>
                <a:spcPct val="90000"/>
              </a:lnSpc>
              <a:spcBef>
                <a:spcPts val="0"/>
              </a:spcBef>
              <a:spcAft>
                <a:spcPts val="600"/>
              </a:spcAft>
            </a:pPr>
            <a:r>
              <a:rPr lang="en-US" altLang="en-US" sz="2800" dirty="0" smtClean="0"/>
              <a:t>Inform the caregiver about resources available to them:</a:t>
            </a:r>
          </a:p>
          <a:p>
            <a:pPr lvl="1">
              <a:lnSpc>
                <a:spcPct val="90000"/>
              </a:lnSpc>
              <a:spcBef>
                <a:spcPts val="0"/>
              </a:spcBef>
              <a:spcAft>
                <a:spcPts val="600"/>
              </a:spcAft>
            </a:pPr>
            <a:r>
              <a:rPr lang="en-US" altLang="en-US" sz="2400" dirty="0" smtClean="0"/>
              <a:t>Respite care</a:t>
            </a:r>
          </a:p>
          <a:p>
            <a:pPr lvl="1">
              <a:lnSpc>
                <a:spcPct val="90000"/>
              </a:lnSpc>
              <a:spcBef>
                <a:spcPts val="0"/>
              </a:spcBef>
              <a:spcAft>
                <a:spcPts val="600"/>
              </a:spcAft>
            </a:pPr>
            <a:r>
              <a:rPr lang="en-US" altLang="en-US" sz="2400" dirty="0" smtClean="0"/>
              <a:t>Support groups</a:t>
            </a:r>
          </a:p>
          <a:p>
            <a:pPr lvl="1">
              <a:lnSpc>
                <a:spcPct val="90000"/>
              </a:lnSpc>
              <a:spcBef>
                <a:spcPts val="0"/>
              </a:spcBef>
              <a:spcAft>
                <a:spcPts val="600"/>
              </a:spcAft>
            </a:pPr>
            <a:r>
              <a:rPr lang="en-US" altLang="en-US" sz="2400" dirty="0" smtClean="0"/>
              <a:t>Psychological care</a:t>
            </a:r>
          </a:p>
        </p:txBody>
      </p:sp>
    </p:spTree>
    <p:extLst>
      <p:ext uri="{BB962C8B-B14F-4D97-AF65-F5344CB8AC3E}">
        <p14:creationId xmlns:p14="http://schemas.microsoft.com/office/powerpoint/2010/main" xmlns="" val="9267282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a:bodyPr>
          <a:lstStyle/>
          <a:p>
            <a:r>
              <a:rPr lang="en-US" altLang="en-US" sz="3600" dirty="0" smtClean="0">
                <a:ln>
                  <a:solidFill>
                    <a:schemeClr val="accent6">
                      <a:lumMod val="50000"/>
                    </a:schemeClr>
                  </a:solidFill>
                </a:ln>
                <a:latin typeface="Tahoma" panose="020B0604030504040204" pitchFamily="34" charset="0"/>
              </a:rPr>
              <a:t>Adapt Successful Models</a:t>
            </a:r>
          </a:p>
        </p:txBody>
      </p:sp>
      <p:sp>
        <p:nvSpPr>
          <p:cNvPr id="111619" name="Content Placeholder 2"/>
          <p:cNvSpPr>
            <a:spLocks noGrp="1"/>
          </p:cNvSpPr>
          <p:nvPr>
            <p:ph idx="1"/>
          </p:nvPr>
        </p:nvSpPr>
        <p:spPr>
          <a:xfrm>
            <a:off x="457200" y="1600200"/>
            <a:ext cx="8229600" cy="5029200"/>
          </a:xfrm>
        </p:spPr>
        <p:txBody>
          <a:bodyPr>
            <a:normAutofit fontScale="85000" lnSpcReduction="20000"/>
          </a:bodyPr>
          <a:lstStyle/>
          <a:p>
            <a:pPr>
              <a:spcAft>
                <a:spcPts val="1200"/>
              </a:spcAft>
            </a:pPr>
            <a:r>
              <a:rPr lang="en-US" altLang="en-US" dirty="0" smtClean="0"/>
              <a:t>Incorporate successful aspects of diabetes, other chronic care models into MS management and communication, with respect to:</a:t>
            </a:r>
          </a:p>
          <a:p>
            <a:pPr lvl="1">
              <a:spcAft>
                <a:spcPts val="1200"/>
              </a:spcAft>
            </a:pPr>
            <a:r>
              <a:rPr lang="en-US" altLang="en-US" dirty="0" smtClean="0"/>
              <a:t>Patient/caregiver education and/or workshops</a:t>
            </a:r>
          </a:p>
          <a:p>
            <a:pPr lvl="1">
              <a:spcAft>
                <a:spcPts val="1200"/>
              </a:spcAft>
            </a:pPr>
            <a:r>
              <a:rPr lang="en-US" altLang="en-US" dirty="0" smtClean="0"/>
              <a:t>Case manager education</a:t>
            </a:r>
          </a:p>
          <a:p>
            <a:pPr lvl="1">
              <a:spcAft>
                <a:spcPts val="1200"/>
              </a:spcAft>
            </a:pPr>
            <a:r>
              <a:rPr lang="en-US" altLang="en-US" dirty="0" smtClean="0"/>
              <a:t>Case manager communication with patient</a:t>
            </a:r>
          </a:p>
          <a:p>
            <a:pPr lvl="1">
              <a:spcAft>
                <a:spcPts val="1200"/>
              </a:spcAft>
            </a:pPr>
            <a:r>
              <a:rPr lang="en-US" altLang="en-US" dirty="0" smtClean="0"/>
              <a:t>Case manager communication with physician</a:t>
            </a:r>
          </a:p>
          <a:p>
            <a:pPr lvl="1">
              <a:spcAft>
                <a:spcPts val="1200"/>
              </a:spcAft>
            </a:pPr>
            <a:r>
              <a:rPr lang="en-US" altLang="en-US" dirty="0" smtClean="0"/>
              <a:t>Neurologist’s communication with PCP</a:t>
            </a:r>
          </a:p>
          <a:p>
            <a:pPr>
              <a:spcAft>
                <a:spcPts val="1200"/>
              </a:spcAft>
            </a:pPr>
            <a:r>
              <a:rPr lang="en-US" altLang="en-US" dirty="0" smtClean="0"/>
              <a:t>Templates can be effective, if variables are appropriately customized</a:t>
            </a:r>
          </a:p>
          <a:p>
            <a:pPr>
              <a:spcAft>
                <a:spcPts val="1200"/>
              </a:spcAft>
              <a:buFont typeface="Arial" charset="0"/>
              <a:buNone/>
            </a:pPr>
            <a:endParaRPr lang="en-US" altLang="en-US" dirty="0" smtClean="0"/>
          </a:p>
        </p:txBody>
      </p:sp>
    </p:spTree>
    <p:extLst>
      <p:ext uri="{BB962C8B-B14F-4D97-AF65-F5344CB8AC3E}">
        <p14:creationId xmlns:p14="http://schemas.microsoft.com/office/powerpoint/2010/main" xmlns="" val="12050336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508000" y="152400"/>
            <a:ext cx="8229600" cy="1143000"/>
          </a:xfrm>
        </p:spPr>
        <p:txBody>
          <a:bodyPr>
            <a:normAutofit/>
          </a:bodyPr>
          <a:lstStyle/>
          <a:p>
            <a:pPr eaLnBrk="1" hangingPunct="1"/>
            <a:r>
              <a:rPr lang="en-US" altLang="en-US" sz="3600" dirty="0" smtClean="0">
                <a:ln>
                  <a:solidFill>
                    <a:schemeClr val="accent6">
                      <a:lumMod val="50000"/>
                    </a:schemeClr>
                  </a:solidFill>
                </a:ln>
                <a:latin typeface="Tahoma" panose="020B0604030504040204" pitchFamily="34" charset="0"/>
              </a:rPr>
              <a:t>Resources Available</a:t>
            </a:r>
          </a:p>
        </p:txBody>
      </p:sp>
      <p:sp>
        <p:nvSpPr>
          <p:cNvPr id="112643" name="Content Placeholder 2"/>
          <p:cNvSpPr>
            <a:spLocks noGrp="1"/>
          </p:cNvSpPr>
          <p:nvPr>
            <p:ph idx="1"/>
          </p:nvPr>
        </p:nvSpPr>
        <p:spPr>
          <a:xfrm>
            <a:off x="372534" y="1600200"/>
            <a:ext cx="8602133" cy="5105400"/>
          </a:xfrm>
        </p:spPr>
        <p:txBody>
          <a:bodyPr>
            <a:normAutofit lnSpcReduction="10000"/>
          </a:bodyPr>
          <a:lstStyle/>
          <a:p>
            <a:pPr eaLnBrk="1" hangingPunct="1"/>
            <a:r>
              <a:rPr lang="en-US" altLang="en-US" sz="2400" dirty="0" smtClean="0"/>
              <a:t>Consortium of MS Centers</a:t>
            </a:r>
          </a:p>
          <a:p>
            <a:pPr eaLnBrk="1" hangingPunct="1"/>
            <a:r>
              <a:rPr lang="en-US" altLang="en-US" sz="2400" dirty="0" smtClean="0"/>
              <a:t>MS Association of America</a:t>
            </a:r>
          </a:p>
          <a:p>
            <a:pPr eaLnBrk="1" hangingPunct="1"/>
            <a:r>
              <a:rPr lang="en-US" altLang="en-US" sz="2400" dirty="0" smtClean="0"/>
              <a:t>MS Foundation</a:t>
            </a:r>
          </a:p>
          <a:p>
            <a:pPr eaLnBrk="1" hangingPunct="1"/>
            <a:r>
              <a:rPr lang="en-US" altLang="en-US" sz="2400" dirty="0" smtClean="0"/>
              <a:t>National Multiple Sclerosis Society:  NationalMSSociety.org</a:t>
            </a:r>
          </a:p>
          <a:p>
            <a:pPr eaLnBrk="1" hangingPunct="1"/>
            <a:r>
              <a:rPr lang="en-US" altLang="en-US" sz="2400" dirty="0" smtClean="0"/>
              <a:t>National Center for Biotechnology Information—MS; Demyelinating Disease:</a:t>
            </a:r>
          </a:p>
          <a:p>
            <a:pPr lvl="1" eaLnBrk="1" hangingPunct="1">
              <a:buFont typeface="Arial" charset="0"/>
              <a:buNone/>
            </a:pPr>
            <a:r>
              <a:rPr lang="en-US" altLang="en-US" sz="2000" dirty="0" smtClean="0"/>
              <a:t> </a:t>
            </a:r>
            <a:r>
              <a:rPr lang="en-US" altLang="en-US" sz="2000" u="sng" dirty="0" smtClean="0"/>
              <a:t>www.ncbi.nlm.nih.gov/pubmedhealth/PMH0001747</a:t>
            </a:r>
          </a:p>
          <a:p>
            <a:pPr eaLnBrk="1" hangingPunct="1"/>
            <a:r>
              <a:rPr lang="en-US" altLang="en-US" sz="2400" dirty="0" smtClean="0"/>
              <a:t>Mayo Clinic--Diseases &amp; Conditions—MS:</a:t>
            </a:r>
          </a:p>
          <a:p>
            <a:pPr lvl="1" eaLnBrk="1" hangingPunct="1">
              <a:buFont typeface="Arial" charset="0"/>
              <a:buNone/>
            </a:pPr>
            <a:r>
              <a:rPr lang="en-US" altLang="en-US" sz="2000" u="sng" dirty="0" smtClean="0"/>
              <a:t>www.mayoclinic.com/health/multiple-sclerosis/DS00188 </a:t>
            </a:r>
          </a:p>
          <a:p>
            <a:pPr eaLnBrk="1" hangingPunct="1"/>
            <a:r>
              <a:rPr lang="en-US" altLang="en-US" sz="2400" dirty="0" smtClean="0"/>
              <a:t>Webmd.com</a:t>
            </a:r>
          </a:p>
          <a:p>
            <a:pPr eaLnBrk="1" hangingPunct="1"/>
            <a:r>
              <a:rPr lang="en-US" altLang="en-US" sz="2400" dirty="0" err="1" smtClean="0"/>
              <a:t>eMedicine</a:t>
            </a:r>
            <a:r>
              <a:rPr lang="en-US" altLang="en-US" sz="2400" dirty="0" smtClean="0"/>
              <a:t> health.com</a:t>
            </a:r>
          </a:p>
          <a:p>
            <a:pPr eaLnBrk="1" hangingPunct="1"/>
            <a:r>
              <a:rPr lang="en-US" altLang="en-US" sz="2400" dirty="0" smtClean="0"/>
              <a:t>On-line communities:</a:t>
            </a:r>
          </a:p>
          <a:p>
            <a:pPr lvl="1" eaLnBrk="1" hangingPunct="1"/>
            <a:r>
              <a:rPr lang="en-US" altLang="en-US" sz="2000" dirty="0" smtClean="0"/>
              <a:t>Msconnection.org</a:t>
            </a:r>
          </a:p>
        </p:txBody>
      </p:sp>
    </p:spTree>
    <p:extLst>
      <p:ext uri="{BB962C8B-B14F-4D97-AF65-F5344CB8AC3E}">
        <p14:creationId xmlns:p14="http://schemas.microsoft.com/office/powerpoint/2010/main" xmlns="" val="19904264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372534" y="152400"/>
            <a:ext cx="8195733" cy="990600"/>
          </a:xfrm>
        </p:spPr>
        <p:txBody>
          <a:bodyPr>
            <a:noAutofit/>
          </a:bodyPr>
          <a:lstStyle/>
          <a:p>
            <a:r>
              <a:rPr lang="en-US" altLang="en-US" sz="3600" dirty="0" smtClean="0">
                <a:ln>
                  <a:solidFill>
                    <a:schemeClr val="accent6">
                      <a:lumMod val="50000"/>
                    </a:schemeClr>
                  </a:solidFill>
                </a:ln>
                <a:latin typeface="Tahoma" panose="020B0604030504040204" pitchFamily="34" charset="0"/>
              </a:rPr>
              <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Summary</a:t>
            </a:r>
            <a:br>
              <a:rPr lang="en-US" altLang="en-US" sz="3600" dirty="0" smtClean="0">
                <a:ln>
                  <a:solidFill>
                    <a:schemeClr val="accent6">
                      <a:lumMod val="50000"/>
                    </a:schemeClr>
                  </a:solidFill>
                </a:ln>
                <a:latin typeface="Tahoma" panose="020B0604030504040204" pitchFamily="34" charset="0"/>
              </a:rPr>
            </a:br>
            <a:endParaRPr lang="en-US" altLang="en-US" sz="3600" dirty="0" smtClean="0">
              <a:ln>
                <a:solidFill>
                  <a:schemeClr val="accent6">
                    <a:lumMod val="50000"/>
                  </a:schemeClr>
                </a:solidFill>
              </a:ln>
              <a:latin typeface="Tahoma" panose="020B0604030504040204" pitchFamily="34" charset="0"/>
            </a:endParaRPr>
          </a:p>
        </p:txBody>
      </p:sp>
      <p:sp>
        <p:nvSpPr>
          <p:cNvPr id="113667" name="Content Placeholder 2"/>
          <p:cNvSpPr>
            <a:spLocks noGrp="1"/>
          </p:cNvSpPr>
          <p:nvPr>
            <p:ph idx="1"/>
          </p:nvPr>
        </p:nvSpPr>
        <p:spPr>
          <a:xfrm>
            <a:off x="457200" y="1676400"/>
            <a:ext cx="8229600" cy="4648200"/>
          </a:xfrm>
        </p:spPr>
        <p:txBody>
          <a:bodyPr>
            <a:normAutofit fontScale="92500" lnSpcReduction="20000"/>
          </a:bodyPr>
          <a:lstStyle/>
          <a:p>
            <a:pPr marL="514350" indent="-514350">
              <a:spcAft>
                <a:spcPts val="1200"/>
              </a:spcAft>
              <a:buFont typeface="Calibri" pitchFamily="34" charset="0"/>
              <a:buAutoNum type="arabicPeriod"/>
            </a:pPr>
            <a:r>
              <a:rPr lang="en-US" altLang="en-US" smtClean="0"/>
              <a:t>Take steps to determine the accurate prevalence of MS in the United States</a:t>
            </a:r>
          </a:p>
          <a:p>
            <a:pPr marL="514350" indent="-514350">
              <a:spcAft>
                <a:spcPts val="1200"/>
              </a:spcAft>
              <a:buFont typeface="Calibri" pitchFamily="34" charset="0"/>
              <a:buAutoNum type="arabicPeriod"/>
            </a:pPr>
            <a:r>
              <a:rPr lang="en-US" altLang="en-US" smtClean="0"/>
              <a:t>Determine the full range of MS-associated costs (evident and hidden)</a:t>
            </a:r>
          </a:p>
          <a:p>
            <a:pPr marL="514350" indent="-514350">
              <a:spcAft>
                <a:spcPts val="1200"/>
              </a:spcAft>
              <a:buFont typeface="Calibri" pitchFamily="34" charset="0"/>
              <a:buAutoNum type="arabicPeriod"/>
            </a:pPr>
            <a:r>
              <a:rPr lang="en-US" altLang="en-US" smtClean="0"/>
              <a:t>Endorse/increase awareness of the availability and value of the case manager among community neurologists and PCPs</a:t>
            </a:r>
          </a:p>
          <a:p>
            <a:pPr marL="514350" indent="-514350">
              <a:spcAft>
                <a:spcPts val="1200"/>
              </a:spcAft>
              <a:buFont typeface="Calibri" pitchFamily="34" charset="0"/>
              <a:buAutoNum type="arabicPeriod"/>
            </a:pPr>
            <a:r>
              <a:rPr lang="en-US" altLang="en-US" smtClean="0"/>
              <a:t>Involve the case manager proactively, not just in crisis mode, but also when the patient is doing well</a:t>
            </a:r>
          </a:p>
          <a:p>
            <a:pPr marL="514350" indent="-514350">
              <a:spcAft>
                <a:spcPts val="1200"/>
              </a:spcAft>
              <a:buFont typeface="Calibri" pitchFamily="34" charset="0"/>
              <a:buAutoNum type="arabicPeriod"/>
            </a:pPr>
            <a:endParaRPr lang="en-US" altLang="en-US" smtClean="0"/>
          </a:p>
          <a:p>
            <a:pPr marL="514350" indent="-514350">
              <a:spcAft>
                <a:spcPts val="1200"/>
              </a:spcAft>
              <a:buFont typeface="Calibri" pitchFamily="34" charset="0"/>
              <a:buAutoNum type="arabicPeriod"/>
            </a:pPr>
            <a:endParaRPr lang="en-US" altLang="en-US" smtClean="0"/>
          </a:p>
          <a:p>
            <a:pPr marL="514350" indent="-514350">
              <a:spcAft>
                <a:spcPts val="1200"/>
              </a:spcAft>
              <a:buFont typeface="Calibri" pitchFamily="34" charset="0"/>
              <a:buAutoNum type="arabicPeriod"/>
            </a:pPr>
            <a:endParaRPr lang="en-US" altLang="en-US" smtClean="0"/>
          </a:p>
          <a:p>
            <a:pPr marL="914400" lvl="1" indent="-457200">
              <a:spcAft>
                <a:spcPts val="1200"/>
              </a:spcAft>
              <a:buFont typeface="Calibri" pitchFamily="34" charset="0"/>
              <a:buAutoNum type="arabicPeriod"/>
            </a:pPr>
            <a:endParaRPr lang="en-US" altLang="en-US" smtClean="0"/>
          </a:p>
        </p:txBody>
      </p:sp>
    </p:spTree>
    <p:extLst>
      <p:ext uri="{BB962C8B-B14F-4D97-AF65-F5344CB8AC3E}">
        <p14:creationId xmlns:p14="http://schemas.microsoft.com/office/powerpoint/2010/main" xmlns="" val="37641443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Autofit/>
          </a:bodyPr>
          <a:lstStyle/>
          <a:p>
            <a:r>
              <a:rPr lang="en-US" altLang="en-US" sz="3600" dirty="0" smtClean="0">
                <a:ln>
                  <a:solidFill>
                    <a:schemeClr val="accent6">
                      <a:lumMod val="50000"/>
                    </a:schemeClr>
                  </a:solidFill>
                </a:ln>
                <a:latin typeface="Tahoma" panose="020B0604030504040204" pitchFamily="34" charset="0"/>
              </a:rPr>
              <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Summary </a:t>
            </a:r>
            <a:br>
              <a:rPr lang="en-US" altLang="en-US" sz="3600" dirty="0" smtClean="0">
                <a:ln>
                  <a:solidFill>
                    <a:schemeClr val="accent6">
                      <a:lumMod val="50000"/>
                    </a:schemeClr>
                  </a:solidFill>
                </a:ln>
                <a:latin typeface="Tahoma" panose="020B0604030504040204" pitchFamily="34" charset="0"/>
              </a:rPr>
            </a:br>
            <a:endParaRPr lang="en-US" altLang="en-US" sz="3600" dirty="0" smtClean="0">
              <a:ln>
                <a:solidFill>
                  <a:schemeClr val="accent6">
                    <a:lumMod val="50000"/>
                  </a:schemeClr>
                </a:solidFill>
              </a:ln>
              <a:latin typeface="Tahoma" panose="020B0604030504040204" pitchFamily="34" charset="0"/>
            </a:endParaRPr>
          </a:p>
        </p:txBody>
      </p:sp>
      <p:sp>
        <p:nvSpPr>
          <p:cNvPr id="115715" name="Content Placeholder 2"/>
          <p:cNvSpPr>
            <a:spLocks noGrp="1"/>
          </p:cNvSpPr>
          <p:nvPr>
            <p:ph idx="1"/>
          </p:nvPr>
        </p:nvSpPr>
        <p:spPr>
          <a:xfrm>
            <a:off x="457200" y="1798638"/>
            <a:ext cx="8229600" cy="4525962"/>
          </a:xfrm>
        </p:spPr>
        <p:txBody>
          <a:bodyPr/>
          <a:lstStyle/>
          <a:p>
            <a:pPr marL="457200" indent="-457200">
              <a:spcBef>
                <a:spcPts val="1200"/>
              </a:spcBef>
              <a:spcAft>
                <a:spcPts val="600"/>
              </a:spcAft>
              <a:buFont typeface="+mj-lt"/>
              <a:buAutoNum type="arabicPeriod" startAt="5"/>
              <a:defRPr/>
            </a:pPr>
            <a:r>
              <a:rPr lang="en-US" altLang="en-US" sz="2400" dirty="0" smtClean="0"/>
              <a:t>Case managers need more education/knowledge about MS management, including AEs and comorbid conditions, symptom management</a:t>
            </a:r>
          </a:p>
          <a:p>
            <a:pPr marL="457200" indent="-457200">
              <a:spcBef>
                <a:spcPts val="1200"/>
              </a:spcBef>
              <a:spcAft>
                <a:spcPts val="600"/>
              </a:spcAft>
              <a:buFont typeface="+mj-lt"/>
              <a:buAutoNum type="arabicPeriod" startAt="5"/>
              <a:defRPr/>
            </a:pPr>
            <a:r>
              <a:rPr lang="en-US" altLang="en-US" sz="2400" dirty="0" smtClean="0"/>
              <a:t>Case managers need resources/tools to coach MS patients on the optimal visit with the neurologist</a:t>
            </a:r>
          </a:p>
          <a:p>
            <a:pPr marL="457200" indent="-457200">
              <a:spcBef>
                <a:spcPts val="1200"/>
              </a:spcBef>
              <a:spcAft>
                <a:spcPts val="600"/>
              </a:spcAft>
              <a:buFont typeface="+mj-lt"/>
              <a:buAutoNum type="arabicPeriod" startAt="5"/>
              <a:defRPr/>
            </a:pPr>
            <a:r>
              <a:rPr lang="en-US" altLang="en-US" sz="2400" dirty="0" smtClean="0"/>
              <a:t>Case managers need resources/tools to help prepare the neurologist for the optimal visit with the patient</a:t>
            </a:r>
          </a:p>
          <a:p>
            <a:pPr marL="457200" indent="-457200">
              <a:spcBef>
                <a:spcPts val="1200"/>
              </a:spcBef>
              <a:spcAft>
                <a:spcPts val="600"/>
              </a:spcAft>
              <a:buFont typeface="+mj-lt"/>
              <a:buAutoNum type="arabicPeriod" startAt="5"/>
              <a:defRPr/>
            </a:pPr>
            <a:r>
              <a:rPr lang="en-US" altLang="en-US" sz="2400" dirty="0" smtClean="0"/>
              <a:t>The neurologist and other treatment team members need to ask MS patients whether they have a case manager; if not, patients should be directed to check with their health plan</a:t>
            </a:r>
          </a:p>
          <a:p>
            <a:pPr marL="457200" indent="-457200">
              <a:spcBef>
                <a:spcPts val="1200"/>
              </a:spcBef>
              <a:spcAft>
                <a:spcPts val="600"/>
              </a:spcAft>
              <a:buFont typeface="+mj-lt"/>
              <a:buAutoNum type="arabicPeriod" startAt="5"/>
              <a:defRPr/>
            </a:pPr>
            <a:endParaRPr lang="en-US" altLang="en-US" sz="2400" dirty="0" smtClean="0"/>
          </a:p>
          <a:p>
            <a:pPr marL="457200" indent="-457200">
              <a:spcBef>
                <a:spcPts val="1200"/>
              </a:spcBef>
              <a:spcAft>
                <a:spcPts val="600"/>
              </a:spcAft>
              <a:buFont typeface="+mj-lt"/>
              <a:buAutoNum type="arabicPeriod" startAt="5"/>
              <a:defRPr/>
            </a:pPr>
            <a:endParaRPr lang="en-US" altLang="en-US" sz="2400" dirty="0" smtClean="0"/>
          </a:p>
          <a:p>
            <a:pPr marL="514350" indent="-514350">
              <a:spcBef>
                <a:spcPts val="1200"/>
              </a:spcBef>
              <a:spcAft>
                <a:spcPts val="600"/>
              </a:spcAft>
              <a:buFont typeface="+mj-lt"/>
              <a:buAutoNum type="arabicPeriod" startAt="5"/>
              <a:defRPr/>
            </a:pPr>
            <a:endParaRPr lang="en-US" altLang="en-US" dirty="0" smtClean="0"/>
          </a:p>
        </p:txBody>
      </p:sp>
    </p:spTree>
    <p:extLst>
      <p:ext uri="{BB962C8B-B14F-4D97-AF65-F5344CB8AC3E}">
        <p14:creationId xmlns:p14="http://schemas.microsoft.com/office/powerpoint/2010/main" xmlns="" val="2640324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1" y="76200"/>
            <a:ext cx="9202003" cy="1143000"/>
          </a:xfrm>
        </p:spPr>
        <p:txBody>
          <a:bodyPr>
            <a:noAutofit/>
          </a:bodyPr>
          <a:lstStyle/>
          <a:p>
            <a:r>
              <a:rPr lang="en-US" altLang="en-US" sz="3600" dirty="0" smtClean="0">
                <a:ln>
                  <a:solidFill>
                    <a:schemeClr val="accent6">
                      <a:lumMod val="50000"/>
                    </a:schemeClr>
                  </a:solidFill>
                </a:ln>
                <a:latin typeface="Tahoma" panose="020B0604030504040204" pitchFamily="34" charset="0"/>
              </a:rPr>
              <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Summary</a:t>
            </a:r>
            <a:br>
              <a:rPr lang="en-US" altLang="en-US" sz="3600" dirty="0" smtClean="0">
                <a:ln>
                  <a:solidFill>
                    <a:schemeClr val="accent6">
                      <a:lumMod val="50000"/>
                    </a:schemeClr>
                  </a:solidFill>
                </a:ln>
                <a:latin typeface="Tahoma" panose="020B0604030504040204" pitchFamily="34" charset="0"/>
              </a:rPr>
            </a:br>
            <a:r>
              <a:rPr lang="en-US" altLang="en-US" sz="3600" dirty="0" smtClean="0">
                <a:ln>
                  <a:solidFill>
                    <a:schemeClr val="accent6">
                      <a:lumMod val="50000"/>
                    </a:schemeClr>
                  </a:solidFill>
                </a:ln>
                <a:latin typeface="Tahoma" panose="020B0604030504040204" pitchFamily="34" charset="0"/>
              </a:rPr>
              <a:t> </a:t>
            </a:r>
          </a:p>
        </p:txBody>
      </p:sp>
      <p:sp>
        <p:nvSpPr>
          <p:cNvPr id="115715" name="Content Placeholder 2"/>
          <p:cNvSpPr>
            <a:spLocks noGrp="1"/>
          </p:cNvSpPr>
          <p:nvPr>
            <p:ph idx="1"/>
          </p:nvPr>
        </p:nvSpPr>
        <p:spPr>
          <a:xfrm>
            <a:off x="457200" y="1905000"/>
            <a:ext cx="8229600" cy="4221163"/>
          </a:xfrm>
        </p:spPr>
        <p:txBody>
          <a:bodyPr>
            <a:normAutofit fontScale="85000" lnSpcReduction="10000"/>
          </a:bodyPr>
          <a:lstStyle/>
          <a:p>
            <a:pPr marL="514350" indent="-514350">
              <a:spcAft>
                <a:spcPts val="1200"/>
              </a:spcAft>
              <a:buFont typeface="Calibri" pitchFamily="34" charset="0"/>
              <a:buAutoNum type="arabicPeriod" startAt="9"/>
            </a:pPr>
            <a:r>
              <a:rPr lang="en-US" altLang="en-US" smtClean="0"/>
              <a:t>The neurologist/treatment team needs to communicate with the PCP about the MS patient’s status/potential red flags; best practices on how to communicate effectively with the PCP are needed</a:t>
            </a:r>
          </a:p>
          <a:p>
            <a:pPr marL="514350" indent="-514350">
              <a:spcAft>
                <a:spcPts val="1200"/>
              </a:spcAft>
              <a:buFont typeface="Calibri" pitchFamily="34" charset="0"/>
              <a:buAutoNum type="arabicPeriod" startAt="9"/>
            </a:pPr>
            <a:r>
              <a:rPr lang="en-US" altLang="en-US" smtClean="0"/>
              <a:t>Support the caregiver; provide them with knowledge and resources; check in on them</a:t>
            </a:r>
          </a:p>
          <a:p>
            <a:pPr marL="514350" indent="-514350">
              <a:spcAft>
                <a:spcPts val="1200"/>
              </a:spcAft>
              <a:buFont typeface="Calibri" pitchFamily="34" charset="0"/>
              <a:buAutoNum type="arabicPeriod" startAt="9"/>
            </a:pPr>
            <a:r>
              <a:rPr lang="en-US" altLang="en-US" smtClean="0"/>
              <a:t>Incorporate successful aspects of diabetes, other chronic care models into MS management and communication</a:t>
            </a:r>
          </a:p>
          <a:p>
            <a:pPr marL="514350" indent="-514350">
              <a:spcAft>
                <a:spcPts val="1200"/>
              </a:spcAft>
              <a:buFont typeface="Calibri" pitchFamily="34" charset="0"/>
              <a:buAutoNum type="arabicPeriod" startAt="9"/>
            </a:pPr>
            <a:endParaRPr lang="en-US" altLang="en-US" smtClean="0"/>
          </a:p>
        </p:txBody>
      </p:sp>
    </p:spTree>
    <p:extLst>
      <p:ext uri="{BB962C8B-B14F-4D97-AF65-F5344CB8AC3E}">
        <p14:creationId xmlns:p14="http://schemas.microsoft.com/office/powerpoint/2010/main" xmlns="" val="2257249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9388</Words>
  <Application>Microsoft Office PowerPoint</Application>
  <PresentationFormat>On-screen Show (4:3)</PresentationFormat>
  <Paragraphs>1046</Paragraphs>
  <Slides>100</Slides>
  <Notes>89</Notes>
  <HiddenSlides>0</HiddenSlides>
  <MMClips>0</MMClips>
  <ScaleCrop>false</ScaleCrop>
  <HeadingPairs>
    <vt:vector size="4" baseType="variant">
      <vt:variant>
        <vt:lpstr>Theme</vt:lpstr>
      </vt:variant>
      <vt:variant>
        <vt:i4>2</vt:i4>
      </vt:variant>
      <vt:variant>
        <vt:lpstr>Slide Titles</vt:lpstr>
      </vt:variant>
      <vt:variant>
        <vt:i4>100</vt:i4>
      </vt:variant>
    </vt:vector>
  </HeadingPairs>
  <TitlesOfParts>
    <vt:vector size="102" baseType="lpstr">
      <vt:lpstr>Office Theme</vt:lpstr>
      <vt:lpstr>Custom Design</vt:lpstr>
      <vt:lpstr>Pre-Activity Assessment /  Evaluation Form</vt:lpstr>
      <vt:lpstr>Slide 2</vt:lpstr>
      <vt:lpstr>Faculty</vt:lpstr>
      <vt:lpstr>Agenda</vt:lpstr>
      <vt:lpstr>CE Information</vt:lpstr>
      <vt:lpstr>Credit Designation </vt:lpstr>
      <vt:lpstr>Learning Objectives</vt:lpstr>
      <vt:lpstr>Disclosure</vt:lpstr>
      <vt:lpstr>Faculty Disclosure</vt:lpstr>
      <vt:lpstr>Disclaimer</vt:lpstr>
      <vt:lpstr>Instructions for Credit</vt:lpstr>
      <vt:lpstr>Slide 12</vt:lpstr>
      <vt:lpstr>MS Burden</vt:lpstr>
      <vt:lpstr>Background</vt:lpstr>
      <vt:lpstr>Determine Accurate  Prevalence of MS</vt:lpstr>
      <vt:lpstr>Background</vt:lpstr>
      <vt:lpstr>Impact Features1</vt:lpstr>
      <vt:lpstr>Impact Features</vt:lpstr>
      <vt:lpstr>Key MS Issues</vt:lpstr>
      <vt:lpstr>MS Symptoms</vt:lpstr>
      <vt:lpstr>MS Costs</vt:lpstr>
      <vt:lpstr>MS Costs</vt:lpstr>
      <vt:lpstr>Update on New and Emerging Therapies for the Treatment and Symptom Management of MS</vt:lpstr>
      <vt:lpstr>Current DMTs</vt:lpstr>
      <vt:lpstr>First-Line Parenterals</vt:lpstr>
      <vt:lpstr>First-Line Parenterals</vt:lpstr>
      <vt:lpstr>First-Line Parenterals</vt:lpstr>
      <vt:lpstr>Second/Third-Line Parenterals </vt:lpstr>
      <vt:lpstr>Second-Line Parenterals Natalizumab</vt:lpstr>
      <vt:lpstr>Second-Line Parenterals Natalizumab</vt:lpstr>
      <vt:lpstr>Second-Line Parenterals Mitoxantrone </vt:lpstr>
      <vt:lpstr>Second-Line Parenterals Mitoxantrone</vt:lpstr>
      <vt:lpstr>Third-Line Parenteral  Alemtuzumab</vt:lpstr>
      <vt:lpstr>Third-Line Parenteral  Alemtuzumab</vt:lpstr>
      <vt:lpstr>Third-Line Parenteral  Alemtuzumab</vt:lpstr>
      <vt:lpstr>Third-Line Parenteral  Alemtuzumab</vt:lpstr>
      <vt:lpstr>First-Line Oral Agents Fingolimod</vt:lpstr>
      <vt:lpstr>First-Line Oral Agents Teriflunomide</vt:lpstr>
      <vt:lpstr>First-Line Oral Agents Dimethyl fumarate</vt:lpstr>
      <vt:lpstr>First-Line Orals</vt:lpstr>
      <vt:lpstr>First-Line Orals</vt:lpstr>
      <vt:lpstr>Unmet Needs </vt:lpstr>
      <vt:lpstr>Unmet Needs</vt:lpstr>
      <vt:lpstr>Future Therapies</vt:lpstr>
      <vt:lpstr>Anti-B-Cell Strategies</vt:lpstr>
      <vt:lpstr>Other Agents</vt:lpstr>
      <vt:lpstr>Other Agents</vt:lpstr>
      <vt:lpstr>MS Symptomatic Therapies</vt:lpstr>
      <vt:lpstr>MS Symptomatic Therapies</vt:lpstr>
      <vt:lpstr>MS Symptomatic Therapies</vt:lpstr>
      <vt:lpstr>Summary</vt:lpstr>
      <vt:lpstr>Case Scenarios:  Patient-centered Treatment and Management Approaches from a Neurologist’s Perspective</vt:lpstr>
      <vt:lpstr>Case 1</vt:lpstr>
      <vt:lpstr>Case 1</vt:lpstr>
      <vt:lpstr>Case 1</vt:lpstr>
      <vt:lpstr>Case 1:  Issues</vt:lpstr>
      <vt:lpstr>Case 2</vt:lpstr>
      <vt:lpstr>Case 2</vt:lpstr>
      <vt:lpstr>Case 2</vt:lpstr>
      <vt:lpstr>Case 2:  Issues</vt:lpstr>
      <vt:lpstr>Case 3</vt:lpstr>
      <vt:lpstr>Case 3</vt:lpstr>
      <vt:lpstr>Case 3</vt:lpstr>
      <vt:lpstr>Case 3:  Issues</vt:lpstr>
      <vt:lpstr>Case 3:  Issues</vt:lpstr>
      <vt:lpstr>Slide 66</vt:lpstr>
      <vt:lpstr>Urgent Need for  Effective Coordination of Care</vt:lpstr>
      <vt:lpstr>Role of the Case Manager  </vt:lpstr>
      <vt:lpstr>Where to Find a Case Manager</vt:lpstr>
      <vt:lpstr>8 Major Domains: Standards Used by all Case Managers</vt:lpstr>
      <vt:lpstr>Case Managers Need More MS Knowledge</vt:lpstr>
      <vt:lpstr> Educate Patients to Recognize  Progressive Illness! Knowledge to Make Informed Decisions &amp;  Achieve Positive Outcomes </vt:lpstr>
      <vt:lpstr>Physiologic Function</vt:lpstr>
      <vt:lpstr>Educating Patients   and their Support Network</vt:lpstr>
      <vt:lpstr>Checklist for the Individual</vt:lpstr>
      <vt:lpstr> Optimize the Patient-Physician Visit  Preparing the Patient</vt:lpstr>
      <vt:lpstr> Action Required </vt:lpstr>
      <vt:lpstr>  Optimize the Patient-Physician Visit Preparing the Neurologist</vt:lpstr>
      <vt:lpstr> Action Required </vt:lpstr>
      <vt:lpstr>Key Items to be Addressed by the  MS Treatment Team</vt:lpstr>
      <vt:lpstr>Discuss Treatment Options to  Control Symptoms</vt:lpstr>
      <vt:lpstr>Working with the Individual</vt:lpstr>
      <vt:lpstr>Treatment Options</vt:lpstr>
      <vt:lpstr>Common Side Effects of DMTs Used to Reduce the Number of MS Attacks </vt:lpstr>
      <vt:lpstr>Apply Principles of CMAG and Motivational Interviewing</vt:lpstr>
      <vt:lpstr>Working to Improve Adherence</vt:lpstr>
      <vt:lpstr> Does the Patient Have a  Case Manager?</vt:lpstr>
      <vt:lpstr> Action Required </vt:lpstr>
      <vt:lpstr> Report Back to the PCP and  Medical Home</vt:lpstr>
      <vt:lpstr> Action Required </vt:lpstr>
      <vt:lpstr>Things Individuals Can Do for Themselves!</vt:lpstr>
      <vt:lpstr>The Case Manager:  A Valuable Asset to Patients,  Caregivers &amp; the Treatment Team</vt:lpstr>
      <vt:lpstr>Support the Caregiver</vt:lpstr>
      <vt:lpstr> Action Required </vt:lpstr>
      <vt:lpstr>Adapt Successful Models</vt:lpstr>
      <vt:lpstr>Resources Available</vt:lpstr>
      <vt:lpstr>  Summary </vt:lpstr>
      <vt:lpstr> Summary  </vt:lpstr>
      <vt:lpstr>  Summary  </vt:lpstr>
      <vt:lpstr>Panel Dialogue - Healthcare Team:   Best Practices for Integrated Management of the MS Patient to Improve Overall Outcomes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PC- User</cp:lastModifiedBy>
  <cp:revision>70</cp:revision>
  <cp:lastPrinted>2014-10-28T17:47:49Z</cp:lastPrinted>
  <dcterms:created xsi:type="dcterms:W3CDTF">2014-05-16T18:02:54Z</dcterms:created>
  <dcterms:modified xsi:type="dcterms:W3CDTF">2015-03-25T15:04:35Z</dcterms:modified>
</cp:coreProperties>
</file>